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6"/>
  </p:notesMasterIdLst>
  <p:sldIdLst>
    <p:sldId id="32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307"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8" r:id="rId55"/>
    <p:sldId id="309" r:id="rId56"/>
    <p:sldId id="310" r:id="rId57"/>
    <p:sldId id="311" r:id="rId58"/>
    <p:sldId id="312" r:id="rId59"/>
    <p:sldId id="313" r:id="rId60"/>
    <p:sldId id="314" r:id="rId61"/>
    <p:sldId id="315" r:id="rId62"/>
    <p:sldId id="316" r:id="rId63"/>
    <p:sldId id="317" r:id="rId64"/>
    <p:sldId id="318"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A217-547D-454E-BC48-D069B220CD9C}"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2D230-7C08-45D8-8AC9-2C5211F3AAFE}" type="slidenum">
              <a:rPr lang="tr-TR" smtClean="0"/>
              <a:t>‹#›</a:t>
            </a:fld>
            <a:endParaRPr lang="tr-TR"/>
          </a:p>
        </p:txBody>
      </p:sp>
    </p:spTree>
    <p:extLst>
      <p:ext uri="{BB962C8B-B14F-4D97-AF65-F5344CB8AC3E}">
        <p14:creationId xmlns:p14="http://schemas.microsoft.com/office/powerpoint/2010/main" val="9076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D853278-FE86-463A-9A26-41627ABF6A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63F31237-FF10-4056-87B7-A4D566C3430C}" type="datetimeFigureOut">
              <a:rPr lang="tr-TR" smtClean="0"/>
              <a:t>15.04.2016</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6201618C-A038-4D17-B0A2-71462FC0E928}"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3F31237-FF10-4056-87B7-A4D566C3430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01618C-A038-4D17-B0A2-71462FC0E92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3F31237-FF10-4056-87B7-A4D566C3430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01618C-A038-4D17-B0A2-71462FC0E928}"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70421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54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9622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73616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6048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85487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1032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710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63F31237-FF10-4056-87B7-A4D566C3430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201618C-A038-4D17-B0A2-71462FC0E928}"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2603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0985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9610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63F31237-FF10-4056-87B7-A4D566C3430C}" type="datetimeFigureOut">
              <a:rPr lang="tr-TR" smtClean="0"/>
              <a:t>15.04.2016</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6201618C-A038-4D17-B0A2-71462FC0E928}"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3F31237-FF10-4056-87B7-A4D566C3430C}"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201618C-A038-4D17-B0A2-71462FC0E928}"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63F31237-FF10-4056-87B7-A4D566C3430C}"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201618C-A038-4D17-B0A2-71462FC0E928}"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63F31237-FF10-4056-87B7-A4D566C3430C}"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201618C-A038-4D17-B0A2-71462FC0E92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3F31237-FF10-4056-87B7-A4D566C3430C}"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201618C-A038-4D17-B0A2-71462FC0E92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63F31237-FF10-4056-87B7-A4D566C3430C}"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201618C-A038-4D17-B0A2-71462FC0E928}"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63F31237-FF10-4056-87B7-A4D566C3430C}" type="datetimeFigureOut">
              <a:rPr lang="tr-TR" smtClean="0"/>
              <a:t>15.04.2016</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6201618C-A038-4D17-B0A2-71462FC0E928}"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3F31237-FF10-4056-87B7-A4D566C3430C}" type="datetimeFigureOut">
              <a:rPr lang="tr-TR" smtClean="0"/>
              <a:t>15.04.2016</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01618C-A038-4D17-B0A2-71462FC0E92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C11D7A17-A620-4EA4-A4F4-CB6AE0BDB16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24AAF015-C8F5-4F90-BBBA-CECE5113AFE2}"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71117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25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2539" name="Metin kutusu 4"/>
          <p:cNvSpPr txBox="1">
            <a:spLocks noChangeArrowheads="1"/>
          </p:cNvSpPr>
          <p:nvPr/>
        </p:nvSpPr>
        <p:spPr bwMode="auto">
          <a:xfrm>
            <a:off x="2630737" y="2768600"/>
            <a:ext cx="4111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İTHALAT VE İHRACAT</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(BANKA VE KAMBİYO İŞLEMLERİ)</a:t>
            </a: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Öğr.Gör</a:t>
            </a:r>
            <a:r>
              <a:rPr lang="tr-TR" altLang="tr-TR" sz="1800" b="1" dirty="0" smtClean="0">
                <a:solidFill>
                  <a:prstClr val="black"/>
                </a:solidFill>
                <a:latin typeface="Times New Roman" pitchFamily="18" charset="0"/>
                <a:cs typeface="Times New Roman" pitchFamily="18" charset="0"/>
              </a:rPr>
              <a:t>. </a:t>
            </a:r>
            <a:r>
              <a:rPr lang="tr-TR" altLang="tr-TR" sz="1800" b="1" dirty="0" err="1" smtClean="0">
                <a:solidFill>
                  <a:prstClr val="black"/>
                </a:solidFill>
                <a:latin typeface="Times New Roman" pitchFamily="18" charset="0"/>
                <a:cs typeface="Times New Roman" pitchFamily="18" charset="0"/>
              </a:rPr>
              <a:t>Baycan</a:t>
            </a:r>
            <a:r>
              <a:rPr lang="tr-TR" altLang="tr-TR" sz="1800" b="1" dirty="0" smtClean="0">
                <a:solidFill>
                  <a:prstClr val="black"/>
                </a:solidFill>
                <a:latin typeface="Times New Roman" pitchFamily="18" charset="0"/>
                <a:cs typeface="Times New Roman" pitchFamily="18" charset="0"/>
              </a:rPr>
              <a:t> DEMİRAL</a:t>
            </a:r>
          </a:p>
        </p:txBody>
      </p:sp>
    </p:spTree>
    <p:extLst>
      <p:ext uri="{BB962C8B-B14F-4D97-AF65-F5344CB8AC3E}">
        <p14:creationId xmlns:p14="http://schemas.microsoft.com/office/powerpoint/2010/main" val="212285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normAutofit fontScale="92500" lnSpcReduction="10000"/>
          </a:bodyPr>
          <a:lstStyle/>
          <a:p>
            <a:pPr marL="0" indent="0">
              <a:buNone/>
            </a:pPr>
            <a:r>
              <a:rPr lang="tr-TR" b="1"/>
              <a:t>1.2.2.	Banka Genel Müdürlüklerinin Organizasyonu</a:t>
            </a:r>
          </a:p>
          <a:p>
            <a:pPr marL="0" indent="0">
              <a:buNone/>
            </a:pPr>
            <a:r>
              <a:rPr lang="tr-TR" smtClean="0"/>
              <a:t>	Genel </a:t>
            </a:r>
            <a:r>
              <a:rPr lang="tr-TR"/>
              <a:t>Müdürlük organizasyonu bankalar arasında farklılıklar gösterir. Bankaların büyüklüğüne göre, bazen birkaç bölüm bir Genel Müdür Yardımcısına bağlanırken, bazen iş yoğunluğu fazla olan bölümler tek bir Genel Müdür Yardımcısına bağlanmaktadır.</a:t>
            </a:r>
          </a:p>
          <a:p>
            <a:pPr marL="0" indent="0">
              <a:buNone/>
            </a:pPr>
            <a:r>
              <a:rPr lang="tr-TR" smtClean="0"/>
              <a:t>	Genel </a:t>
            </a:r>
            <a:r>
              <a:rPr lang="tr-TR"/>
              <a:t>olarak aşağıdaki bölümler birer Genel Müdür Yardımcısının sorumluluğundadır:</a:t>
            </a:r>
          </a:p>
          <a:p>
            <a:pPr marL="0" indent="0">
              <a:buNone/>
            </a:pPr>
            <a:r>
              <a:rPr lang="tr-TR"/>
              <a:t>	Hazine  ve Fon Yönetimi</a:t>
            </a:r>
          </a:p>
          <a:p>
            <a:pPr marL="0" indent="0">
              <a:buNone/>
            </a:pPr>
            <a:r>
              <a:rPr lang="tr-TR"/>
              <a:t>	İnsan Kaynakları, eğitim, Organizasyon, İdari İşler, Reklam ve Halkla İlişkiler</a:t>
            </a:r>
          </a:p>
          <a:p>
            <a:pPr marL="0" indent="0">
              <a:buNone/>
            </a:pPr>
            <a:r>
              <a:rPr lang="tr-TR"/>
              <a:t>	Genel Muhasebe, Mali Kontrol ve Bütçeleme,</a:t>
            </a:r>
          </a:p>
          <a:p>
            <a:pPr marL="0" indent="0">
              <a:buNone/>
            </a:pPr>
            <a:r>
              <a:rPr lang="tr-TR"/>
              <a:t>	Operasyon ve Mevzuat</a:t>
            </a:r>
          </a:p>
          <a:p>
            <a:pPr marL="0" indent="0">
              <a:buNone/>
            </a:pPr>
            <a:r>
              <a:rPr lang="tr-TR"/>
              <a:t>	Teknoloji</a:t>
            </a:r>
          </a:p>
          <a:p>
            <a:pPr marL="0" indent="0">
              <a:buNone/>
            </a:pPr>
            <a:r>
              <a:rPr lang="tr-TR"/>
              <a:t>	Kurumsal Krediler</a:t>
            </a:r>
          </a:p>
          <a:p>
            <a:pPr marL="0" indent="0">
              <a:buNone/>
            </a:pPr>
            <a:r>
              <a:rPr lang="tr-TR"/>
              <a:t>	Bireysel Bankacılık</a:t>
            </a:r>
          </a:p>
          <a:p>
            <a:pPr marL="0" indent="0">
              <a:buNone/>
            </a:pPr>
            <a:r>
              <a:rPr lang="tr-TR"/>
              <a:t>	Muhabir İlişkiler</a:t>
            </a:r>
          </a:p>
          <a:p>
            <a:pPr marL="0" indent="0">
              <a:buNone/>
            </a:pPr>
            <a:endParaRPr lang="tr-TR"/>
          </a:p>
        </p:txBody>
      </p:sp>
    </p:spTree>
    <p:extLst>
      <p:ext uri="{BB962C8B-B14F-4D97-AF65-F5344CB8AC3E}">
        <p14:creationId xmlns:p14="http://schemas.microsoft.com/office/powerpoint/2010/main" val="125877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928992" cy="6336704"/>
          </a:xfrm>
        </p:spPr>
        <p:txBody>
          <a:bodyPr>
            <a:normAutofit fontScale="92500" lnSpcReduction="20000"/>
          </a:bodyPr>
          <a:lstStyle/>
          <a:p>
            <a:pPr marL="0" indent="0">
              <a:buNone/>
            </a:pPr>
            <a:r>
              <a:rPr lang="tr-TR" b="1"/>
              <a:t>1.2.1.	Banka Şubelerinin Organizasyonu</a:t>
            </a:r>
          </a:p>
          <a:p>
            <a:pPr marL="0" indent="0">
              <a:buNone/>
            </a:pPr>
            <a:r>
              <a:rPr lang="tr-TR"/>
              <a:t>Bankaların yapılarına ve hedeflerine göre çok farklı örgütlenme modeli olmakla beraber temelde iki ana örgütlenme modeli vardır. Çok şubeli ve geniş kitlelere hitaben çalışan bankalar ve az sayıda müşteriyle yüksek hacimli çalışan toptancı bankalar. Birinci kategoride yer alan bankaların şubeleri kambiyo açısından tam yetkili olan ve aracı şubeler olarak bölünmüştür.</a:t>
            </a:r>
          </a:p>
          <a:p>
            <a:pPr marL="0" indent="0">
              <a:buNone/>
            </a:pPr>
            <a:r>
              <a:rPr lang="tr-TR"/>
              <a:t>	Geleneksel Bankalar Şube Organizasyonları: Çok şubeli ve geniş halk kitlelerine hizmet veren bankaların şubeleri ikiye bölünmüştür. Kambiyo işlemlerine tam yetkili olan şubeler ve aracı şubeler. Bu şubeler arasındaki  temel örgütlenme farkı; kambiyo işlemlerini yerine getirme durumunda olan yetkili şubelerin kambiyo servislerinin olmasıdır.</a:t>
            </a:r>
          </a:p>
          <a:p>
            <a:pPr marL="0" indent="0">
              <a:buNone/>
            </a:pPr>
            <a:r>
              <a:rPr lang="tr-TR"/>
              <a:t>	Tam Yetkili Şubeler: Bu şubelerde örgütlenmiş olan kambiyo servisleri, transferler dışında hem kendi şubelerine hem de kambiyo açısından kendilerine bağlı olan aracı şubelerin ithalat, ihracat ve görünmeyen kalemler işlemlerini yerine getirirler. Tam yetkili şubeler, aynı zamanda büyük şubeler olduğu için kambiyo bölümlerinin dışında genellikle krediler, cari hesaplar bölümleri de bağımsız olarak örgütlenmişlerdir. Bu bölümlerin başında genellikle müdür yardımcısı düzeyinde (bazı bankalarda II. Müdür ünvanı da kullanılmaktadır) yöneticiler bulunur.</a:t>
            </a:r>
          </a:p>
          <a:p>
            <a:pPr marL="0" indent="0">
              <a:buNone/>
            </a:pPr>
            <a:endParaRPr lang="tr-TR"/>
          </a:p>
        </p:txBody>
      </p:sp>
    </p:spTree>
    <p:extLst>
      <p:ext uri="{BB962C8B-B14F-4D97-AF65-F5344CB8AC3E}">
        <p14:creationId xmlns:p14="http://schemas.microsoft.com/office/powerpoint/2010/main" val="63974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764704"/>
            <a:ext cx="8856984" cy="5832648"/>
          </a:xfrm>
        </p:spPr>
        <p:txBody>
          <a:bodyPr/>
          <a:lstStyle/>
          <a:p>
            <a:pPr marL="0" indent="0">
              <a:buNone/>
            </a:pPr>
            <a:r>
              <a:rPr lang="tr-TR"/>
              <a:t>	Aracı Şubeler: Aracı şubeler, kendi adlarına kambiyo işlemi yapma yetkileri olmayan, kambiyo işlemi yapabilmek için bağlı bulundukları yetkili şubeye gerekli dökümanla birlikte başvurması gereken şubelerdir. Bu şubelerde, şube müdürünün altında müdür yardımcısı, II. Müdür ya da yetkili düzeyinde yöneticiler tarafında yönetilen cari hesaplar ve  krediler  servisleri bulunmaktadır. İşlem hacmi çok küçük olan bazı şubelerde tüm servislerin başında yetkili ya da yetkili yardımcısı düzeyinde sadece bir yönetici bulunabilmektedir.</a:t>
            </a:r>
          </a:p>
        </p:txBody>
      </p:sp>
    </p:spTree>
    <p:extLst>
      <p:ext uri="{BB962C8B-B14F-4D97-AF65-F5344CB8AC3E}">
        <p14:creationId xmlns:p14="http://schemas.microsoft.com/office/powerpoint/2010/main" val="268784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856984" cy="6480720"/>
          </a:xfrm>
        </p:spPr>
        <p:txBody>
          <a:bodyPr>
            <a:normAutofit fontScale="92500"/>
          </a:bodyPr>
          <a:lstStyle/>
          <a:p>
            <a:pPr marL="0" indent="0">
              <a:buNone/>
            </a:pPr>
            <a:r>
              <a:rPr lang="tr-TR" b="1"/>
              <a:t>1.3.	Bankalarda Dış Ticaret Hizmetleri</a:t>
            </a:r>
          </a:p>
          <a:p>
            <a:pPr marL="0" indent="0">
              <a:buNone/>
            </a:pPr>
            <a:r>
              <a:rPr lang="tr-TR"/>
              <a:t>Bankalar yukarıda da verildiği gibi dış ticaret ile ilgili pek çok işlevi de yerine getirirler. Bankaların verdiği dış ticaret ile ilgili işlemleri sırası ile tanıyalım.</a:t>
            </a:r>
          </a:p>
          <a:p>
            <a:pPr marL="0" indent="0">
              <a:buNone/>
            </a:pPr>
            <a:endParaRPr lang="tr-TR"/>
          </a:p>
          <a:p>
            <a:pPr marL="0" indent="0">
              <a:buNone/>
            </a:pPr>
            <a:r>
              <a:rPr lang="tr-TR" b="1"/>
              <a:t>1.3.1.	Akreditif Kredisi</a:t>
            </a:r>
          </a:p>
          <a:p>
            <a:pPr marL="0" indent="0">
              <a:buNone/>
            </a:pPr>
            <a:r>
              <a:rPr lang="tr-TR"/>
              <a:t>İthalat işlemlerinde, mal bedeli ödeme yöntemi olan akreditif işlemi, ithalatçının, ihracat yaptığı ülkedeki alıcının talebine dayanarak bir banka aracılığı ile ayrıntıları verilmiş bir malın veya hizmetin ihracatçıya ödeme yapılması yönündeki şartlı bir taahhüttür. Yurt dışından ithalat yapan tüm firmalar bu krediden yararlanabilirler.</a:t>
            </a:r>
          </a:p>
          <a:p>
            <a:pPr marL="0" indent="0">
              <a:buNone/>
            </a:pPr>
            <a:r>
              <a:rPr lang="tr-TR"/>
              <a:t>	Avantajları;</a:t>
            </a:r>
          </a:p>
          <a:p>
            <a:pPr marL="0" indent="0">
              <a:buNone/>
            </a:pPr>
            <a:r>
              <a:rPr lang="tr-TR" smtClean="0"/>
              <a:t>	•</a:t>
            </a:r>
            <a:r>
              <a:rPr lang="tr-TR"/>
              <a:t>	Güven; Açılan Akreditif ile ithalatçı, bankanın güvenilirliği ve saygınlığından faydalanmış olur.</a:t>
            </a:r>
          </a:p>
          <a:p>
            <a:pPr marL="0" indent="0">
              <a:buNone/>
            </a:pPr>
            <a:r>
              <a:rPr lang="tr-TR" smtClean="0"/>
              <a:t>	•</a:t>
            </a:r>
            <a:r>
              <a:rPr lang="tr-TR"/>
              <a:t>	İş kolaylığı–maliyet–garanti; Kredilendirilen firma, yurt dışından ithal edeceği mallar için sermaye bağlamadan, ithal edeceği ürünlerin eksiksiz ve uygun bir şekilde elde edeceği garantisini sağlamış olur.</a:t>
            </a:r>
          </a:p>
          <a:p>
            <a:pPr marL="0" indent="0">
              <a:buNone/>
            </a:pPr>
            <a:endParaRPr lang="tr-TR"/>
          </a:p>
        </p:txBody>
      </p:sp>
    </p:spTree>
    <p:extLst>
      <p:ext uri="{BB962C8B-B14F-4D97-AF65-F5344CB8AC3E}">
        <p14:creationId xmlns:p14="http://schemas.microsoft.com/office/powerpoint/2010/main" val="352058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20000"/>
          </a:bodyPr>
          <a:lstStyle/>
          <a:p>
            <a:pPr marL="0" indent="0">
              <a:buNone/>
            </a:pPr>
            <a:r>
              <a:rPr lang="tr-TR" b="1"/>
              <a:t>1.3.2.	Kabul / Aval Kredisi</a:t>
            </a:r>
          </a:p>
          <a:p>
            <a:pPr marL="0" indent="0">
              <a:buNone/>
            </a:pPr>
            <a:r>
              <a:rPr lang="tr-TR" smtClean="0"/>
              <a:t>	İthalat </a:t>
            </a:r>
            <a:r>
              <a:rPr lang="tr-TR"/>
              <a:t>işlemlerinde, ithalatçının mal bedelini vadeli ödemek istemesi, ihracatçının da ithalatçının bankasından, öngörülen vade sonunda mal bedeline ilişkin ödemenin yapılacağının garanti edilmesini istediği durumlar olabilmektedir. Kabul/Aval Kredisi, ithalatçı firmanın malı teslim aldıktan sonra, satıcı ile anlaştıkları ve poliçe üzerinde  belirtilen bir tarihte ödeme yapmasını içeren bir üründür.</a:t>
            </a:r>
          </a:p>
          <a:p>
            <a:pPr marL="0" indent="0">
              <a:buNone/>
            </a:pPr>
            <a:r>
              <a:rPr lang="tr-TR" smtClean="0"/>
              <a:t>	Akreditifli</a:t>
            </a:r>
            <a:r>
              <a:rPr lang="tr-TR"/>
              <a:t>, vesaik veya mal mukabili olmak üzere yapılabilecek kabul kredili ödeme şeklinde düzenlenecek poliçelerin vadeleri kabul tarihinden başlamak üzere herhangi bir süre ile sınırlı olmaksızın serbestçe belirlenir.</a:t>
            </a:r>
          </a:p>
          <a:p>
            <a:pPr marL="0" indent="0">
              <a:buNone/>
            </a:pPr>
            <a:r>
              <a:rPr lang="tr-TR" smtClean="0"/>
              <a:t>Bu </a:t>
            </a:r>
            <a:r>
              <a:rPr lang="tr-TR"/>
              <a:t>gayrinakdi kredi uygulamasında, işlemin vadesi ve türüne göre belirlenen oranlar üzerinden diğer eklentileriyle birlikte, kredi kullanıcısı firmadan komisyon tahsil edilmektedir. Yurt dışından ithalat yapan bütün firmalar yararlanabilirler.</a:t>
            </a:r>
          </a:p>
          <a:p>
            <a:pPr marL="0" indent="0">
              <a:buNone/>
            </a:pPr>
            <a:r>
              <a:rPr lang="tr-TR" smtClean="0"/>
              <a:t></a:t>
            </a:r>
            <a:r>
              <a:rPr lang="tr-TR"/>
              <a:t>	Avantajları;</a:t>
            </a:r>
          </a:p>
          <a:p>
            <a:pPr marL="0" indent="0">
              <a:buNone/>
            </a:pPr>
            <a:r>
              <a:rPr lang="tr-TR"/>
              <a:t>•	Güven; Açılan kabul kredisi ile firma bankanın güvenirliliği ve saygınlığından faydalanmış olur.</a:t>
            </a:r>
          </a:p>
          <a:p>
            <a:pPr marL="0" indent="0">
              <a:buNone/>
            </a:pPr>
            <a:r>
              <a:rPr lang="tr-TR"/>
              <a:t>•	İş kolaylığı–maliyet–garanti; Firma yurt dışından ithal edeceği mallar için sermaye bağlamadan, ithal edeceği ürünlerin eksiksiz ve uygun bir şekilde elde edeceği garantisini sağlamış olur.</a:t>
            </a:r>
          </a:p>
          <a:p>
            <a:pPr marL="0" indent="0">
              <a:buNone/>
            </a:pPr>
            <a:endParaRPr lang="tr-TR"/>
          </a:p>
        </p:txBody>
      </p:sp>
    </p:spTree>
    <p:extLst>
      <p:ext uri="{BB962C8B-B14F-4D97-AF65-F5344CB8AC3E}">
        <p14:creationId xmlns:p14="http://schemas.microsoft.com/office/powerpoint/2010/main" val="388199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lnSpcReduction="10000"/>
          </a:bodyPr>
          <a:lstStyle/>
          <a:p>
            <a:pPr marL="0" indent="0">
              <a:buNone/>
            </a:pPr>
            <a:r>
              <a:rPr lang="tr-TR" b="1"/>
              <a:t>1.3.3.	Ülke Kredileri</a:t>
            </a:r>
          </a:p>
          <a:p>
            <a:pPr marL="0" indent="0">
              <a:buNone/>
            </a:pPr>
            <a:r>
              <a:rPr lang="tr-TR" smtClean="0"/>
              <a:t>	Avrupa </a:t>
            </a:r>
            <a:r>
              <a:rPr lang="tr-TR"/>
              <a:t>ülkeleri, Amerika, Japonya gibi ülkelerin kendi ülkelerinden yapılacak ihracatların arttırılması amacıyla, ülkesinden ithalat yapacak firmalara, ilgili İhracat Kredi Kuruluşları vasıtasıyla sunduğu orta vadeli finansman sağlayan ve Bankalarca aracılık edilen dış ticaret hizmetidir.</a:t>
            </a:r>
          </a:p>
          <a:p>
            <a:pPr marL="0" indent="0">
              <a:buNone/>
            </a:pPr>
            <a:r>
              <a:rPr lang="tr-TR" smtClean="0"/>
              <a:t></a:t>
            </a:r>
            <a:r>
              <a:rPr lang="tr-TR"/>
              <a:t>	Avantajları;</a:t>
            </a:r>
          </a:p>
          <a:p>
            <a:pPr marL="0" indent="0">
              <a:buNone/>
            </a:pPr>
            <a:r>
              <a:rPr lang="tr-TR"/>
              <a:t>•	Firmalara, yatırım ile ilgili projelerinde destek sağlar.</a:t>
            </a:r>
          </a:p>
          <a:p>
            <a:pPr marL="0" indent="0">
              <a:buNone/>
            </a:pPr>
            <a:r>
              <a:rPr lang="tr-TR"/>
              <a:t>•	Firmalar, yüksek bir likidite ve satın alma gücü kazanır.</a:t>
            </a:r>
          </a:p>
          <a:p>
            <a:pPr marL="0" indent="0">
              <a:buNone/>
            </a:pPr>
            <a:r>
              <a:rPr lang="tr-TR"/>
              <a:t>•	Piyasa koşullarına göre yurt içinden kullanılacak kredilere göre daha uzun vadeli bir finansman sağlar.</a:t>
            </a:r>
          </a:p>
          <a:p>
            <a:pPr marL="0" indent="0">
              <a:buNone/>
            </a:pPr>
            <a:r>
              <a:rPr lang="tr-TR"/>
              <a:t>•	Yurt içinden sağlanacak kredilere göre daha düşük faizle borçlanma imkanı verir.</a:t>
            </a:r>
          </a:p>
          <a:p>
            <a:pPr marL="0" indent="0">
              <a:buNone/>
            </a:pPr>
            <a:r>
              <a:rPr lang="tr-TR"/>
              <a:t>•	Firmaların kredileri YTB ve DİİB kapsamında kullanmaları ve ortalama vadenin 1 yıldan uzun olması durumunda KKDF'den istisna tutulmaktadır.</a:t>
            </a:r>
          </a:p>
          <a:p>
            <a:pPr marL="0" indent="0">
              <a:buNone/>
            </a:pPr>
            <a:endParaRPr lang="tr-TR"/>
          </a:p>
        </p:txBody>
      </p:sp>
    </p:spTree>
    <p:extLst>
      <p:ext uri="{BB962C8B-B14F-4D97-AF65-F5344CB8AC3E}">
        <p14:creationId xmlns:p14="http://schemas.microsoft.com/office/powerpoint/2010/main" val="330632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552728"/>
          </a:xfrm>
        </p:spPr>
        <p:txBody>
          <a:bodyPr>
            <a:normAutofit/>
          </a:bodyPr>
          <a:lstStyle/>
          <a:p>
            <a:pPr marL="0" indent="0">
              <a:buNone/>
            </a:pPr>
            <a:r>
              <a:rPr lang="tr-TR" b="1"/>
              <a:t>1.3.4.	İthalatçı Firmalara Özel YTL Kredisi</a:t>
            </a:r>
          </a:p>
          <a:p>
            <a:pPr marL="0" indent="0">
              <a:buNone/>
            </a:pPr>
            <a:r>
              <a:rPr lang="tr-TR" smtClean="0"/>
              <a:t>	Yurtdışına </a:t>
            </a:r>
            <a:r>
              <a:rPr lang="tr-TR"/>
              <a:t>açılmak isteyen işletmelere destek olmak, ülkemize döviz kazandıracak ihracat projelerinde yer almak, ve özellikle hammadde ithalatına bağımlı olan ülkemizde ithalatın finansmanına destek vermek amacıyla İthalatçıya Özel Kredi diye adlandırdığımız yeni bir risk yönetimi ürünü sunuluyor.</a:t>
            </a:r>
          </a:p>
          <a:p>
            <a:pPr marL="0" indent="0">
              <a:buNone/>
            </a:pPr>
            <a:endParaRPr lang="tr-TR"/>
          </a:p>
          <a:p>
            <a:pPr marL="0" indent="0">
              <a:buNone/>
            </a:pPr>
            <a:r>
              <a:rPr lang="tr-TR" smtClean="0"/>
              <a:t>	Dalgalı </a:t>
            </a:r>
            <a:r>
              <a:rPr lang="tr-TR"/>
              <a:t>kur rejiminde, piyasalarda YTL'nin dolara karşı aşırı değer kazanması ve dolar kurunun oldukça düşmüş olması, döviz borçlusu olan ithalatçı firmaların döviz borcundan kurtulması için iyi bir ortam ve fırsat yaratıyor.</a:t>
            </a:r>
          </a:p>
          <a:p>
            <a:pPr marL="0" indent="0">
              <a:buNone/>
            </a:pPr>
            <a:r>
              <a:rPr lang="tr-TR" smtClean="0"/>
              <a:t>	Buradan </a:t>
            </a:r>
            <a:r>
              <a:rPr lang="tr-TR"/>
              <a:t>hareketle, döviz borcu olan ithalatçı firmaları borcundan kurtarmak ve dövizdeki kur artışından firmaları korumak amacıyla aylık veya 3 aylık eşit taksit ödemeli, 12 veya 24 ay vadeli cazip faiz oranları ile kullandırılır.</a:t>
            </a:r>
          </a:p>
          <a:p>
            <a:pPr marL="0" indent="0">
              <a:buNone/>
            </a:pPr>
            <a:endParaRPr lang="tr-TR"/>
          </a:p>
        </p:txBody>
      </p:sp>
    </p:spTree>
    <p:extLst>
      <p:ext uri="{BB962C8B-B14F-4D97-AF65-F5344CB8AC3E}">
        <p14:creationId xmlns:p14="http://schemas.microsoft.com/office/powerpoint/2010/main" val="181711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856984" cy="6480720"/>
          </a:xfrm>
        </p:spPr>
        <p:txBody>
          <a:bodyPr>
            <a:normAutofit fontScale="92500"/>
          </a:bodyPr>
          <a:lstStyle/>
          <a:p>
            <a:pPr marL="0" indent="0">
              <a:buNone/>
            </a:pPr>
            <a:r>
              <a:rPr lang="tr-TR" b="1"/>
              <a:t>1.3.5.	Prefinansman Kredileri</a:t>
            </a:r>
          </a:p>
          <a:p>
            <a:pPr marL="0" indent="0">
              <a:buNone/>
            </a:pPr>
            <a:r>
              <a:rPr lang="tr-TR" smtClean="0"/>
              <a:t>	Prefinansman</a:t>
            </a:r>
            <a:r>
              <a:rPr lang="tr-TR"/>
              <a:t>, ihracat, ihracat sayılan satış ve teslimler ile döviz kazandırıcı faaliyetlerle ilgili mal ve hizmet alımlarının finansmanında kullanılmak üzere, firmaların bizzat kendilerince yurt dışındaki alıcıdan veya uluslararası finans kuruluşlarından döviz ya da efektif olarak sağladıkları ve Türkiye'deki bankalar aracılığıyla kullanabildikleri kredilerdir.</a:t>
            </a:r>
          </a:p>
          <a:p>
            <a:pPr marL="0" indent="0">
              <a:buNone/>
            </a:pPr>
            <a:endParaRPr lang="tr-TR"/>
          </a:p>
          <a:p>
            <a:pPr marL="0" indent="0">
              <a:buNone/>
            </a:pPr>
            <a:r>
              <a:rPr lang="tr-TR" smtClean="0"/>
              <a:t>	Söz </a:t>
            </a:r>
            <a:r>
              <a:rPr lang="tr-TR"/>
              <a:t>konusu kredi kullanımlarına bankalarca garanti verilerek ya da verilmeksizin aracılık edilmektedir. Yurt dışından kaynak bulabilen tüm firmalar bu krediden yararlanabilirler.</a:t>
            </a:r>
          </a:p>
          <a:p>
            <a:pPr marL="0" indent="0">
              <a:buNone/>
            </a:pPr>
            <a:endParaRPr lang="tr-TR"/>
          </a:p>
          <a:p>
            <a:pPr marL="0" indent="0">
              <a:buNone/>
            </a:pPr>
            <a:r>
              <a:rPr lang="tr-TR"/>
              <a:t>	Avantajları;</a:t>
            </a:r>
          </a:p>
          <a:p>
            <a:pPr marL="0" indent="0">
              <a:buNone/>
            </a:pPr>
            <a:r>
              <a:rPr lang="tr-TR"/>
              <a:t>•	Faiz avantajı; Prefinansman kredileri, dış piyasalardan sağlandığından, faiz oranları yurt içindeki döviz kredilerine nispeten daha düşük olur.</a:t>
            </a:r>
          </a:p>
          <a:p>
            <a:pPr marL="0" indent="0">
              <a:buNone/>
            </a:pPr>
            <a:r>
              <a:rPr lang="tr-TR"/>
              <a:t>•	Düşük maliyet; Başlangıçta KKDF'den istisna tutulur.</a:t>
            </a:r>
          </a:p>
        </p:txBody>
      </p:sp>
    </p:spTree>
    <p:extLst>
      <p:ext uri="{BB962C8B-B14F-4D97-AF65-F5344CB8AC3E}">
        <p14:creationId xmlns:p14="http://schemas.microsoft.com/office/powerpoint/2010/main" val="2251067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447800"/>
            <a:ext cx="8579296" cy="4572000"/>
          </a:xfrm>
        </p:spPr>
        <p:txBody>
          <a:bodyPr/>
          <a:lstStyle/>
          <a:p>
            <a:pPr marL="0" indent="0">
              <a:buNone/>
            </a:pPr>
            <a:r>
              <a:rPr lang="tr-TR" b="1"/>
              <a:t>1.3.6.	Mal Mukabili İhracat Kredisi</a:t>
            </a:r>
          </a:p>
          <a:p>
            <a:pPr marL="0" indent="0" algn="just">
              <a:buNone/>
            </a:pPr>
            <a:r>
              <a:rPr lang="tr-TR" smtClean="0"/>
              <a:t>	Ülkemizin </a:t>
            </a:r>
            <a:r>
              <a:rPr lang="tr-TR"/>
              <a:t>ihracat konusunda son yıllarda gösterdiği başarılı atılımlar ve </a:t>
            </a:r>
            <a:r>
              <a:rPr lang="tr-TR" smtClean="0"/>
              <a:t>ihracatımızın%75’ini </a:t>
            </a:r>
            <a:r>
              <a:rPr lang="tr-TR"/>
              <a:t>Mal Mukabili İhracat işlemlerinin oluşturmasından hareketle, bu türdeki ihracat işlemlerinin kredilendirilmesinde şirketlerin teminatlandırma güçlüğü yaşadığı gerçeği göz önünde bulundurularak, mal mukabili ihracat yapan firmaların kredi ihtiyaçlarının karşılanması amacıyla yeni bir döviz kredisi ürünü sunulmaktadır</a:t>
            </a:r>
          </a:p>
          <a:p>
            <a:pPr marL="0" indent="0">
              <a:buNone/>
            </a:pPr>
            <a:endParaRPr lang="tr-TR"/>
          </a:p>
        </p:txBody>
      </p:sp>
    </p:spTree>
    <p:extLst>
      <p:ext uri="{BB962C8B-B14F-4D97-AF65-F5344CB8AC3E}">
        <p14:creationId xmlns:p14="http://schemas.microsoft.com/office/powerpoint/2010/main" val="23410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08712"/>
          </a:xfrm>
        </p:spPr>
        <p:txBody>
          <a:bodyPr>
            <a:normAutofit lnSpcReduction="10000"/>
          </a:bodyPr>
          <a:lstStyle/>
          <a:p>
            <a:pPr marL="0" indent="0">
              <a:buNone/>
            </a:pPr>
            <a:r>
              <a:rPr lang="tr-TR" b="1"/>
              <a:t>1.3.7.	T. Eximbank Kısa Vadeli İhracat Kredileri</a:t>
            </a:r>
          </a:p>
          <a:p>
            <a:pPr marL="0" indent="0" algn="just">
              <a:buNone/>
            </a:pPr>
            <a:r>
              <a:rPr lang="tr-TR" smtClean="0"/>
              <a:t>	T.Eximbank </a:t>
            </a:r>
            <a:r>
              <a:rPr lang="tr-TR"/>
              <a:t>tarafından, Dış Ticaret Sermaye Şirketleri hariç, ihracatçı veya imalatçı vasfına sahip ihracatçı firmalar ile ihracat bağlantılı mal üreten imalatçı firmalara (sadece malın nihai üreticilerine), belirli malların serbest dövizle kesin olarak ihracı taahhüdü karşılığında kullandırılan ve Bankalarca da aracılık edilen Yeni Türk Lirası ve Döviz ihracat kredisi türüdür. İhracat faaliyetinde ve ihracat sayılan satış ve teslimler ile döviz kazandırıcı faaliyetlerde bulunan ticari işletmeler söz konusu krediden yararlanabilirler.</a:t>
            </a:r>
          </a:p>
          <a:p>
            <a:pPr marL="0" indent="0">
              <a:buNone/>
            </a:pPr>
            <a:r>
              <a:rPr lang="tr-TR"/>
              <a:t> </a:t>
            </a:r>
            <a:r>
              <a:rPr lang="tr-TR" smtClean="0"/>
              <a:t></a:t>
            </a:r>
            <a:r>
              <a:rPr lang="tr-TR"/>
              <a:t>	Avantajları;</a:t>
            </a:r>
          </a:p>
          <a:p>
            <a:pPr marL="0" indent="0">
              <a:buNone/>
            </a:pPr>
            <a:r>
              <a:rPr lang="tr-TR"/>
              <a:t>•	Düşük maliyet; Söz konusu kredi vergi, resim ve harç ile KKDF istisnasına tabidir.</a:t>
            </a:r>
          </a:p>
          <a:p>
            <a:pPr marL="0" indent="0">
              <a:buNone/>
            </a:pPr>
            <a:r>
              <a:rPr lang="tr-TR"/>
              <a:t>•	Sabit faiz; Faiz oranı vade sonuna kadar aynı kalır.</a:t>
            </a:r>
          </a:p>
          <a:p>
            <a:pPr marL="0" indent="0">
              <a:buNone/>
            </a:pPr>
            <a:r>
              <a:rPr lang="tr-TR"/>
              <a:t>•	Faiz avantajı; Faiz oranları Eximbank tarafından piyasa faiz oranlarına göre daha düşük belirlendiği için firmalara faiz avantajı sağlar.</a:t>
            </a:r>
          </a:p>
          <a:p>
            <a:pPr marL="0" indent="0">
              <a:buNone/>
            </a:pPr>
            <a:endParaRPr lang="tr-TR"/>
          </a:p>
        </p:txBody>
      </p:sp>
    </p:spTree>
    <p:extLst>
      <p:ext uri="{BB962C8B-B14F-4D97-AF65-F5344CB8AC3E}">
        <p14:creationId xmlns:p14="http://schemas.microsoft.com/office/powerpoint/2010/main" val="342587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579296" cy="778098"/>
          </a:xfrm>
        </p:spPr>
        <p:txBody>
          <a:bodyPr/>
          <a:lstStyle/>
          <a:p>
            <a:r>
              <a:rPr lang="tr-TR">
                <a:solidFill>
                  <a:srgbClr val="C00000"/>
                </a:solidFill>
              </a:rPr>
              <a:t>1. BANKALAR</a:t>
            </a:r>
          </a:p>
        </p:txBody>
      </p:sp>
      <p:sp>
        <p:nvSpPr>
          <p:cNvPr id="3" name="İçerik Yer Tutucusu 2"/>
          <p:cNvSpPr>
            <a:spLocks noGrp="1"/>
          </p:cNvSpPr>
          <p:nvPr>
            <p:ph sz="quarter" idx="1"/>
          </p:nvPr>
        </p:nvSpPr>
        <p:spPr>
          <a:xfrm>
            <a:off x="179512" y="1196752"/>
            <a:ext cx="8784976" cy="5472608"/>
          </a:xfrm>
        </p:spPr>
        <p:txBody>
          <a:bodyPr/>
          <a:lstStyle/>
          <a:p>
            <a:pPr marL="0" indent="0" algn="just">
              <a:buNone/>
            </a:pPr>
            <a:r>
              <a:rPr lang="tr-TR" smtClean="0"/>
              <a:t>	Banka </a:t>
            </a:r>
            <a:r>
              <a:rPr lang="tr-TR"/>
              <a:t>terimi İtalyanca “banco” kelimesinden gelmektedir. Bugünkü ekonomik ve ticari ilişkiler içinde çok önemli bir yer tutan banka; sermaye, para ve kredi konularına giren her çeşit işlemleri yapan ve düzenleyen, özel veya kamusal kişilerle işletmelerin bu alandaki her türlü gereksinimlerini karşılamak üzere faaliyet gösteren ekonomik birimdir.</a:t>
            </a:r>
          </a:p>
          <a:p>
            <a:pPr marL="0" indent="0" algn="just">
              <a:buNone/>
            </a:pPr>
            <a:endParaRPr lang="tr-TR"/>
          </a:p>
          <a:p>
            <a:pPr marL="0" indent="0" algn="just">
              <a:buNone/>
            </a:pPr>
            <a:r>
              <a:rPr lang="tr-TR" smtClean="0"/>
              <a:t>	5411 </a:t>
            </a:r>
            <a:r>
              <a:rPr lang="tr-TR"/>
              <a:t>sayılı Bankacılık Kanunu, finansal piyasalarda güven ve istikrarın sağlanmasına, kredi sisteminin etkin bir şekilde çalışmasına, tasarruf sahiplerinin hak ve menfaatlerinin korunmasına ilişkin usul ve esasları belirtir. Ülkemizde bankalar anonim şirket şeklinde kurulurlar. Bankacılık kanununda yer almayan hususlar için anonim şirket hükümleri uygulanır.</a:t>
            </a:r>
          </a:p>
          <a:p>
            <a:pPr marL="0" indent="0">
              <a:buNone/>
            </a:pPr>
            <a:endParaRPr lang="tr-TR"/>
          </a:p>
        </p:txBody>
      </p:sp>
    </p:spTree>
    <p:extLst>
      <p:ext uri="{BB962C8B-B14F-4D97-AF65-F5344CB8AC3E}">
        <p14:creationId xmlns:p14="http://schemas.microsoft.com/office/powerpoint/2010/main" val="64447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784976" cy="6192688"/>
          </a:xfrm>
        </p:spPr>
        <p:txBody>
          <a:bodyPr>
            <a:normAutofit/>
          </a:bodyPr>
          <a:lstStyle/>
          <a:p>
            <a:pPr marL="0" indent="0">
              <a:buNone/>
            </a:pPr>
            <a:r>
              <a:rPr lang="tr-TR" b="1"/>
              <a:t>1.3.8.	İhracat Akreditifi İskontosu</a:t>
            </a:r>
          </a:p>
          <a:p>
            <a:pPr marL="0" indent="0">
              <a:buNone/>
            </a:pPr>
            <a:r>
              <a:rPr lang="tr-TR" smtClean="0"/>
              <a:t>	Teyitli </a:t>
            </a:r>
            <a:r>
              <a:rPr lang="tr-TR"/>
              <a:t>veya teyitsiz vadeli akreditifle ihracat yapan firmaların akreditiflerinin iskonto edilmesi neticesinde, ilgili döviz cinsi karşılığı YTL olarak kullandırılan  kredidir. İthalatçının vadesinde ihracat bedelini ödemesiyle kredi riski tasfiye edilir. İhracatlarını akreditif bazında gerçekleştiren firmalar kullanabilir.</a:t>
            </a:r>
          </a:p>
          <a:p>
            <a:pPr marL="0" indent="0">
              <a:buNone/>
            </a:pPr>
            <a:r>
              <a:rPr lang="tr-TR"/>
              <a:t>	Avantajları;</a:t>
            </a:r>
          </a:p>
          <a:p>
            <a:pPr marL="0" indent="0">
              <a:buNone/>
            </a:pPr>
            <a:r>
              <a:rPr lang="tr-TR" smtClean="0"/>
              <a:t>	•</a:t>
            </a:r>
            <a:r>
              <a:rPr lang="tr-TR"/>
              <a:t>	Likidite; Vadeli akreditifle yapılan ihracat bedellerinin </a:t>
            </a:r>
            <a:r>
              <a:rPr lang="tr-TR" smtClean="0"/>
              <a:t>		gelmesinden </a:t>
            </a:r>
            <a:r>
              <a:rPr lang="tr-TR"/>
              <a:t>önce iskonto edildiğinden likidite sağlar.</a:t>
            </a:r>
          </a:p>
          <a:p>
            <a:pPr marL="0" indent="0">
              <a:buNone/>
            </a:pPr>
            <a:r>
              <a:rPr lang="tr-TR" smtClean="0"/>
              <a:t>	•</a:t>
            </a:r>
            <a:r>
              <a:rPr lang="tr-TR"/>
              <a:t>	Bilanço; Kredi işlemi olmadığı için bilançoda yer almaz</a:t>
            </a:r>
          </a:p>
          <a:p>
            <a:pPr marL="0" indent="0">
              <a:buNone/>
            </a:pPr>
            <a:endParaRPr lang="tr-TR"/>
          </a:p>
        </p:txBody>
      </p:sp>
    </p:spTree>
    <p:extLst>
      <p:ext uri="{BB962C8B-B14F-4D97-AF65-F5344CB8AC3E}">
        <p14:creationId xmlns:p14="http://schemas.microsoft.com/office/powerpoint/2010/main" val="3880265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lnSpcReduction="20000"/>
          </a:bodyPr>
          <a:lstStyle/>
          <a:p>
            <a:pPr marL="0" indent="0">
              <a:buNone/>
            </a:pPr>
            <a:r>
              <a:rPr lang="tr-TR" b="1"/>
              <a:t>1.3.9.	İhracat Factoringi</a:t>
            </a:r>
          </a:p>
          <a:p>
            <a:pPr marL="0" indent="0">
              <a:buNone/>
            </a:pPr>
            <a:r>
              <a:rPr lang="tr-TR" smtClean="0"/>
              <a:t>	İhracatçıların </a:t>
            </a:r>
            <a:r>
              <a:rPr lang="tr-TR"/>
              <a:t>kısa vadeli mal mukabili açık hesap satışlarından doğan alacaklarının, borçlunun iflas ve ödeme riskine karşı korunması ve işletmenin ihtiyacı üzerine doğan talebi ile fatura tutarının %80'ine kadar olan meblağın ihracatçıya avans olarak ödenmesidir.</a:t>
            </a:r>
          </a:p>
          <a:p>
            <a:pPr marL="0" indent="0">
              <a:buNone/>
            </a:pPr>
            <a:r>
              <a:rPr lang="tr-TR"/>
              <a:t>	Avantajları;</a:t>
            </a:r>
          </a:p>
          <a:p>
            <a:pPr marL="0" indent="0">
              <a:buNone/>
            </a:pPr>
            <a:r>
              <a:rPr lang="tr-TR" smtClean="0"/>
              <a:t>	•</a:t>
            </a:r>
            <a:r>
              <a:rPr lang="tr-TR"/>
              <a:t>	Vadeli satışlardaki artışın getireceği ek finansman yükünü </a:t>
            </a:r>
            <a:r>
              <a:rPr lang="tr-TR" smtClean="0"/>
              <a:t>	düşünmeden </a:t>
            </a:r>
            <a:r>
              <a:rPr lang="tr-TR"/>
              <a:t>firmalar satışlarını artırabilirler ve mevsimlik satışların </a:t>
            </a:r>
            <a:r>
              <a:rPr lang="tr-TR" smtClean="0"/>
              <a:t>	getirdiği </a:t>
            </a:r>
            <a:r>
              <a:rPr lang="tr-TR"/>
              <a:t>ek finansman yükünü rahatlıkla karşılayabilirler.</a:t>
            </a:r>
          </a:p>
          <a:p>
            <a:pPr marL="0" indent="0">
              <a:buNone/>
            </a:pPr>
            <a:r>
              <a:rPr lang="tr-TR" smtClean="0"/>
              <a:t>	•</a:t>
            </a:r>
            <a:r>
              <a:rPr lang="tr-TR"/>
              <a:t>	Hammadde alımlarında peşin ödeme yaparak nakit ödeme </a:t>
            </a:r>
            <a:r>
              <a:rPr lang="tr-TR" smtClean="0"/>
              <a:t>	indiriminden </a:t>
            </a:r>
            <a:r>
              <a:rPr lang="tr-TR"/>
              <a:t>yararlanarak üretim maliyetlerini aşağı çekebilirler.</a:t>
            </a:r>
          </a:p>
          <a:p>
            <a:pPr marL="0" indent="0">
              <a:buNone/>
            </a:pPr>
            <a:r>
              <a:rPr lang="tr-TR" smtClean="0"/>
              <a:t>	•</a:t>
            </a:r>
            <a:r>
              <a:rPr lang="tr-TR"/>
              <a:t>	Nakit gücü nedeniyle kredi kurumları nezdinde kredi </a:t>
            </a:r>
            <a:r>
              <a:rPr lang="tr-TR" smtClean="0"/>
              <a:t>	değerliliğini </a:t>
            </a:r>
            <a:r>
              <a:rPr lang="tr-TR"/>
              <a:t>artırabilirler.</a:t>
            </a:r>
          </a:p>
          <a:p>
            <a:pPr marL="0" indent="0">
              <a:buNone/>
            </a:pPr>
            <a:r>
              <a:rPr lang="tr-TR" smtClean="0"/>
              <a:t>	•</a:t>
            </a:r>
            <a:r>
              <a:rPr lang="tr-TR"/>
              <a:t>	Nakit akım planlarını kolayca ve gerçekçi bir şekilde </a:t>
            </a:r>
            <a:r>
              <a:rPr lang="tr-TR" smtClean="0"/>
              <a:t>	hazırlayabilirler</a:t>
            </a:r>
            <a:r>
              <a:rPr lang="tr-TR"/>
              <a:t>.</a:t>
            </a:r>
          </a:p>
          <a:p>
            <a:pPr marL="0" indent="0">
              <a:buNone/>
            </a:pPr>
            <a:r>
              <a:rPr lang="tr-TR" smtClean="0"/>
              <a:t>	•</a:t>
            </a:r>
            <a:r>
              <a:rPr lang="tr-TR"/>
              <a:t>	Firmaların rekabet gücünü yükseltir.</a:t>
            </a:r>
          </a:p>
          <a:p>
            <a:pPr marL="0" indent="0">
              <a:buNone/>
            </a:pPr>
            <a:r>
              <a:rPr lang="tr-TR" smtClean="0"/>
              <a:t>	•</a:t>
            </a:r>
            <a:r>
              <a:rPr lang="tr-TR"/>
              <a:t>	Alıcı ile yaptıkları sözleşmeye uygun sevkıyat yaptıkları </a:t>
            </a:r>
            <a:r>
              <a:rPr lang="tr-TR" smtClean="0"/>
              <a:t>	takdirde </a:t>
            </a:r>
            <a:r>
              <a:rPr lang="tr-TR"/>
              <a:t>firmalar riske karşı tam koruma altındadır.</a:t>
            </a:r>
          </a:p>
          <a:p>
            <a:pPr marL="0" indent="0">
              <a:buNone/>
            </a:pPr>
            <a:endParaRPr lang="tr-TR"/>
          </a:p>
        </p:txBody>
      </p:sp>
    </p:spTree>
    <p:extLst>
      <p:ext uri="{BB962C8B-B14F-4D97-AF65-F5344CB8AC3E}">
        <p14:creationId xmlns:p14="http://schemas.microsoft.com/office/powerpoint/2010/main" val="117666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77500" lnSpcReduction="20000"/>
          </a:bodyPr>
          <a:lstStyle/>
          <a:p>
            <a:pPr marL="0" indent="0">
              <a:buNone/>
            </a:pPr>
            <a:r>
              <a:rPr lang="tr-TR" b="1"/>
              <a:t>1.3.10.	Forfaiting</a:t>
            </a:r>
          </a:p>
          <a:p>
            <a:pPr marL="0" indent="0">
              <a:buNone/>
            </a:pPr>
            <a:r>
              <a:rPr lang="tr-TR" smtClean="0"/>
              <a:t>	İhracatçı </a:t>
            </a:r>
            <a:r>
              <a:rPr lang="tr-TR"/>
              <a:t>firmaların yapmış oldukları en az 6 ay vadeli satışlardan doğan ve kambiyo senedi, garanti mektubu veya başka bir araç ile belgelenmiş alacakların, ihracatçıya veya belgelerin lehtarına rücu etme şartı olmadan bir finansman kuruluşu tarafından satın alınması işlemi olan Forfaiting’e Bankalarca aracılık edilmektedir.</a:t>
            </a:r>
          </a:p>
          <a:p>
            <a:pPr marL="0" indent="0">
              <a:buNone/>
            </a:pPr>
            <a:r>
              <a:rPr lang="tr-TR"/>
              <a:t> </a:t>
            </a:r>
            <a:r>
              <a:rPr lang="tr-TR" smtClean="0"/>
              <a:t>	Söz </a:t>
            </a:r>
            <a:r>
              <a:rPr lang="tr-TR"/>
              <a:t>konusu işlemde satın alınacak belgenin borçlusunun Bankalarca değerlendirilmesi esas olup, borçlu itibar yönünden birinci sınıf olmadığı sürece belgenin üzerinde muteber bir bankanın avali bulunmalıdır. İşlemin sorunsuz yürütülmesi ve maliyetin önceden bilinmesi açısından ihracatçının kendi çıkarı için malın sevkinden önce Bankaya başvurması gerekmektedir.</a:t>
            </a:r>
          </a:p>
          <a:p>
            <a:pPr marL="0" indent="0">
              <a:buNone/>
            </a:pPr>
            <a:r>
              <a:rPr lang="tr-TR" smtClean="0"/>
              <a:t></a:t>
            </a:r>
            <a:r>
              <a:rPr lang="tr-TR"/>
              <a:t>	Avantajları</a:t>
            </a:r>
            <a:r>
              <a:rPr lang="tr-TR" smtClean="0"/>
              <a:t>;</a:t>
            </a:r>
          </a:p>
          <a:p>
            <a:pPr marL="0" indent="0">
              <a:buNone/>
            </a:pPr>
            <a:r>
              <a:rPr lang="tr-TR" smtClean="0"/>
              <a:t>•	İhracatçı açısından avantajları:</a:t>
            </a:r>
          </a:p>
          <a:p>
            <a:pPr marL="0" indent="0">
              <a:buNone/>
            </a:pPr>
            <a:r>
              <a:rPr lang="tr-TR" smtClean="0"/>
              <a:t>o</a:t>
            </a:r>
            <a:r>
              <a:rPr lang="tr-TR"/>
              <a:t>	Likiditesi artar.</a:t>
            </a:r>
          </a:p>
          <a:p>
            <a:pPr marL="0" indent="0">
              <a:buNone/>
            </a:pPr>
            <a:r>
              <a:rPr lang="tr-TR"/>
              <a:t>o	Kredi değerliliği ve kredi alabilme kapasitesi artar.</a:t>
            </a:r>
          </a:p>
          <a:p>
            <a:pPr marL="0" indent="0">
              <a:buNone/>
            </a:pPr>
            <a:r>
              <a:rPr lang="tr-TR"/>
              <a:t>o	Kendisine rücu edilmeden (without resource) finansman sağlar.</a:t>
            </a:r>
          </a:p>
          <a:p>
            <a:pPr marL="0" indent="0">
              <a:buNone/>
            </a:pPr>
            <a:r>
              <a:rPr lang="tr-TR"/>
              <a:t>o	Riski yoktur.</a:t>
            </a:r>
          </a:p>
          <a:p>
            <a:pPr marL="0" indent="0">
              <a:buNone/>
            </a:pPr>
            <a:r>
              <a:rPr lang="tr-TR"/>
              <a:t>o	Alıcısına tanıdığı vadeli satıştan dolayı herhangi bir tahsil ve takip sorunu ile bunlara ait masraf yoktur.</a:t>
            </a:r>
          </a:p>
          <a:p>
            <a:pPr marL="0" indent="0">
              <a:buNone/>
            </a:pPr>
            <a:r>
              <a:rPr lang="tr-TR"/>
              <a:t>o	Finansmanın maliyetini önceden ve kesinlikle bildiğinden ticari sözleşmeyi daha sağlıklı yapar.</a:t>
            </a:r>
          </a:p>
          <a:p>
            <a:pPr marL="0" indent="0">
              <a:buNone/>
            </a:pPr>
            <a:r>
              <a:rPr lang="tr-TR"/>
              <a:t>o	Pazarlama ve rekabet gücü artar.</a:t>
            </a:r>
          </a:p>
          <a:p>
            <a:pPr marL="0" indent="0">
              <a:buNone/>
            </a:pPr>
            <a:r>
              <a:rPr lang="tr-TR"/>
              <a:t>	</a:t>
            </a:r>
          </a:p>
        </p:txBody>
      </p:sp>
    </p:spTree>
    <p:extLst>
      <p:ext uri="{BB962C8B-B14F-4D97-AF65-F5344CB8AC3E}">
        <p14:creationId xmlns:p14="http://schemas.microsoft.com/office/powerpoint/2010/main" val="3304231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620688"/>
            <a:ext cx="8363272" cy="5399112"/>
          </a:xfrm>
        </p:spPr>
        <p:txBody>
          <a:bodyPr/>
          <a:lstStyle/>
          <a:p>
            <a:pPr marL="0" indent="0">
              <a:buNone/>
            </a:pPr>
            <a:r>
              <a:rPr lang="tr-TR"/>
              <a:t>İthalatçı açısından avantajları</a:t>
            </a:r>
          </a:p>
          <a:p>
            <a:pPr marL="0" indent="0">
              <a:buNone/>
            </a:pPr>
            <a:r>
              <a:rPr lang="tr-TR" smtClean="0"/>
              <a:t>	o</a:t>
            </a:r>
            <a:r>
              <a:rPr lang="tr-TR"/>
              <a:t>	Malı peşin alıp bedelini belirli bir vade sonunda </a:t>
            </a:r>
            <a:r>
              <a:rPr lang="tr-TR" smtClean="0"/>
              <a:t>	ödeyeceğinden </a:t>
            </a:r>
            <a:r>
              <a:rPr lang="tr-TR"/>
              <a:t>kendisine tanınmış bu finansman kolaylığının </a:t>
            </a:r>
            <a:r>
              <a:rPr lang="tr-TR" smtClean="0"/>
              <a:t>	maliyetini </a:t>
            </a:r>
            <a:r>
              <a:rPr lang="tr-TR"/>
              <a:t>önceden ve kesin olarak bilme avantajına sahiptir.</a:t>
            </a:r>
          </a:p>
          <a:p>
            <a:pPr marL="0" indent="0">
              <a:buNone/>
            </a:pPr>
            <a:r>
              <a:rPr lang="tr-TR" smtClean="0"/>
              <a:t>	o</a:t>
            </a:r>
            <a:r>
              <a:rPr lang="tr-TR"/>
              <a:t>	Satıcının riskten korunduğunu bildiği için pazarlığını </a:t>
            </a:r>
            <a:r>
              <a:rPr lang="tr-TR" smtClean="0"/>
              <a:t>	daha </a:t>
            </a:r>
            <a:r>
              <a:rPr lang="tr-TR"/>
              <a:t>iyi yapabilir.</a:t>
            </a:r>
          </a:p>
          <a:p>
            <a:pPr marL="0" indent="0">
              <a:buNone/>
            </a:pPr>
            <a:r>
              <a:rPr lang="tr-TR" smtClean="0"/>
              <a:t>	o</a:t>
            </a:r>
            <a:r>
              <a:rPr lang="tr-TR"/>
              <a:t>	Gayri nakdi kredi kullanmış olduğundan nakdi kredi </a:t>
            </a:r>
            <a:r>
              <a:rPr lang="tr-TR" smtClean="0"/>
              <a:t>	kullanma </a:t>
            </a:r>
            <a:r>
              <a:rPr lang="tr-TR"/>
              <a:t>imkânını saklı tutar.</a:t>
            </a:r>
          </a:p>
          <a:p>
            <a:pPr marL="0" indent="0">
              <a:buNone/>
            </a:pPr>
            <a:endParaRPr lang="tr-TR"/>
          </a:p>
          <a:p>
            <a:pPr marL="0" indent="0">
              <a:buNone/>
            </a:pPr>
            <a:endParaRPr lang="tr-TR"/>
          </a:p>
        </p:txBody>
      </p:sp>
    </p:spTree>
    <p:extLst>
      <p:ext uri="{BB962C8B-B14F-4D97-AF65-F5344CB8AC3E}">
        <p14:creationId xmlns:p14="http://schemas.microsoft.com/office/powerpoint/2010/main" val="4019440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9036495" cy="6552728"/>
          </a:xfrm>
        </p:spPr>
        <p:txBody>
          <a:bodyPr>
            <a:normAutofit fontScale="85000" lnSpcReduction="10000"/>
          </a:bodyPr>
          <a:lstStyle/>
          <a:p>
            <a:pPr marL="0" indent="0">
              <a:buNone/>
            </a:pPr>
            <a:r>
              <a:rPr lang="tr-TR" b="1"/>
              <a:t>1.3.11.	Forward İşlemleri</a:t>
            </a:r>
          </a:p>
          <a:p>
            <a:pPr marL="0" indent="0">
              <a:buNone/>
            </a:pPr>
            <a:r>
              <a:rPr lang="tr-TR" smtClean="0"/>
              <a:t>	Çeşitli </a:t>
            </a:r>
            <a:r>
              <a:rPr lang="tr-TR"/>
              <a:t>para birimlerinin ileri bir tarihte, bugünden belirlenen kurlar ve parite üzerinden değiştirilmesini sağlayan kontratlardan oluşan bir dış ticaret ürünüdür. Özellikle ithalat ve ihracat işlemlerinde dalgalı kur riskinden korunmak isteyen tüm firmalar bu üründen yararlanabilir.</a:t>
            </a:r>
          </a:p>
          <a:p>
            <a:pPr marL="0" indent="0">
              <a:buNone/>
            </a:pPr>
            <a:r>
              <a:rPr lang="tr-TR"/>
              <a:t>	Avantajları;</a:t>
            </a:r>
          </a:p>
          <a:p>
            <a:pPr marL="0" indent="0">
              <a:buNone/>
            </a:pPr>
            <a:r>
              <a:rPr lang="tr-TR"/>
              <a:t>•	Döviz riskinin yönetilebilmesine imkan verir.</a:t>
            </a:r>
          </a:p>
          <a:p>
            <a:pPr marL="0" indent="0">
              <a:buNone/>
            </a:pPr>
            <a:r>
              <a:rPr lang="tr-TR"/>
              <a:t>•	Vadeli ödeme veya tahsilât durumunda kurun önceden belirlenmesi sayesinde kurdaki dalgalanmaların olumsuz etkisinden korunma sağlar.</a:t>
            </a:r>
          </a:p>
          <a:p>
            <a:pPr marL="0" indent="0">
              <a:buNone/>
            </a:pPr>
            <a:r>
              <a:rPr lang="tr-TR"/>
              <a:t>•	Kur belirsizliğini ortadan kaldırarak sağlıklı fiyatlama ve bütçeleme yapılmasına imkan tanır, firmaların esas faaliyetlerine odaklanmasını mümkün kılar.</a:t>
            </a:r>
          </a:p>
          <a:p>
            <a:pPr marL="0" indent="0">
              <a:buNone/>
            </a:pPr>
            <a:r>
              <a:rPr lang="tr-TR"/>
              <a:t>•	Nakit akışında ve karlılıktaki beklenmedik dalgalanmaları önler, doğru kar projeksiyonlarının yapılabilmesini sağlar.</a:t>
            </a:r>
          </a:p>
          <a:p>
            <a:pPr marL="0" indent="0">
              <a:buNone/>
            </a:pPr>
            <a:r>
              <a:rPr lang="tr-TR"/>
              <a:t> </a:t>
            </a:r>
            <a:r>
              <a:rPr lang="tr-TR" smtClean="0"/>
              <a:t></a:t>
            </a:r>
            <a:r>
              <a:rPr lang="tr-TR"/>
              <a:t>	Kimler yararlanabilir?</a:t>
            </a:r>
          </a:p>
          <a:p>
            <a:pPr marL="0" indent="0">
              <a:buNone/>
            </a:pPr>
            <a:r>
              <a:rPr lang="tr-TR"/>
              <a:t>•	İthalat yapan firmalar; İleri bir tarihte yapacakları ödeme esnasında kurlardaki artış ihtimaline karşı tedbir almak amacıyla yararlanabilirler.</a:t>
            </a:r>
          </a:p>
          <a:p>
            <a:pPr marL="0" indent="0">
              <a:buNone/>
            </a:pPr>
            <a:r>
              <a:rPr lang="tr-TR"/>
              <a:t>•	İhracat yapan firmalar; İleri bir tarihte tahsil edecekleri ihracat dövizlerini bozduracakları zaman kurların düşme ihtimalinden korunmak amacıyla yararlanabilirler.</a:t>
            </a:r>
          </a:p>
          <a:p>
            <a:pPr marL="0" indent="0">
              <a:buNone/>
            </a:pPr>
            <a:endParaRPr lang="tr-TR"/>
          </a:p>
        </p:txBody>
      </p:sp>
    </p:spTree>
    <p:extLst>
      <p:ext uri="{BB962C8B-B14F-4D97-AF65-F5344CB8AC3E}">
        <p14:creationId xmlns:p14="http://schemas.microsoft.com/office/powerpoint/2010/main" val="177519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80720"/>
          </a:xfrm>
        </p:spPr>
        <p:txBody>
          <a:bodyPr>
            <a:normAutofit fontScale="85000" lnSpcReduction="10000"/>
          </a:bodyPr>
          <a:lstStyle/>
          <a:p>
            <a:pPr marL="0" indent="0">
              <a:buNone/>
            </a:pPr>
            <a:r>
              <a:rPr lang="tr-TR" b="1"/>
              <a:t>1.3.12.	İthalat İşlem Türleri</a:t>
            </a:r>
          </a:p>
          <a:p>
            <a:pPr marL="0" indent="0">
              <a:buNone/>
            </a:pPr>
            <a:r>
              <a:rPr lang="tr-TR" smtClean="0"/>
              <a:t></a:t>
            </a:r>
            <a:r>
              <a:rPr lang="tr-TR"/>
              <a:t>	Peşin ödeme; Mal bedelinin, ithalat konusu malların sevkinden önce ödendiği  bir ödeme şeklidir. Mallar, ihracatçı tarafından bedeli alındıktan sonra gönderilir.</a:t>
            </a:r>
          </a:p>
          <a:p>
            <a:pPr marL="0" indent="0">
              <a:buNone/>
            </a:pPr>
            <a:r>
              <a:rPr lang="tr-TR"/>
              <a:t>•	Alıcı, mal bedelini peşin ödeyeceği için, peşin ödeme indirimi alma olanağı bulur.</a:t>
            </a:r>
          </a:p>
          <a:p>
            <a:pPr marL="0" indent="0">
              <a:buNone/>
            </a:pPr>
            <a:r>
              <a:rPr lang="tr-TR"/>
              <a:t>•	Alıcı, akreditif işlemleri için masraf ve komisyon ödemek zorunda kalmaz.</a:t>
            </a:r>
          </a:p>
          <a:p>
            <a:pPr marL="0" indent="0">
              <a:buNone/>
            </a:pPr>
            <a:endParaRPr lang="tr-TR"/>
          </a:p>
          <a:p>
            <a:pPr marL="0" indent="0">
              <a:buNone/>
            </a:pPr>
            <a:r>
              <a:rPr lang="tr-TR"/>
              <a:t>	Vesaik mukabili ödeme; Yurt dışındaki ihracatçı firma tarafından, ihraç edilen malın teslim alınması ile ilgili belgelerin, mal bedelinin ödenmesi kaydıyla muhabir banka üzerinden bankamız kanalıyla yurt içindeki alıcıya teslim edilmesini içeren bir hizmettir.</a:t>
            </a:r>
          </a:p>
          <a:p>
            <a:pPr marL="0" indent="0">
              <a:buNone/>
            </a:pPr>
            <a:r>
              <a:rPr lang="tr-TR"/>
              <a:t>•	Alıcı, akreditif işlemleri için masraf ve komisyon ödemek zorunda kalmaz.</a:t>
            </a:r>
          </a:p>
          <a:p>
            <a:pPr marL="0" indent="0">
              <a:buNone/>
            </a:pPr>
            <a:endParaRPr lang="tr-TR"/>
          </a:p>
          <a:p>
            <a:pPr marL="0" indent="0">
              <a:buNone/>
            </a:pPr>
            <a:r>
              <a:rPr lang="tr-TR"/>
              <a:t>	Mal mukabili ödeme; İhracatçı tarafından sevk edilen malların gümrüklerden çekildikten sonra bedellerinin transfer edilmesi şeklinde yapılan ithalattır.</a:t>
            </a:r>
          </a:p>
          <a:p>
            <a:pPr marL="0" indent="0">
              <a:buNone/>
            </a:pPr>
            <a:r>
              <a:rPr lang="tr-TR"/>
              <a:t>•	İthalatçı firma, malı teslim aldıktan sonra ödeme yaptığı için tamamen risksiz bir ithalat işlemidir.</a:t>
            </a:r>
          </a:p>
          <a:p>
            <a:pPr marL="0" indent="0">
              <a:buNone/>
            </a:pPr>
            <a:r>
              <a:rPr lang="tr-TR"/>
              <a:t>•	Alıcı akreditif işlemleri için, masraf ve komisyon ödemek zorunda kalmaz.</a:t>
            </a:r>
          </a:p>
          <a:p>
            <a:pPr marL="0" indent="0">
              <a:buNone/>
            </a:pPr>
            <a:endParaRPr lang="tr-TR"/>
          </a:p>
          <a:p>
            <a:pPr marL="0" indent="0">
              <a:buNone/>
            </a:pPr>
            <a:endParaRPr lang="tr-TR"/>
          </a:p>
        </p:txBody>
      </p:sp>
    </p:spTree>
    <p:extLst>
      <p:ext uri="{BB962C8B-B14F-4D97-AF65-F5344CB8AC3E}">
        <p14:creationId xmlns:p14="http://schemas.microsoft.com/office/powerpoint/2010/main" val="395806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85000" lnSpcReduction="10000"/>
          </a:bodyPr>
          <a:lstStyle/>
          <a:p>
            <a:pPr marL="0" indent="0">
              <a:buNone/>
            </a:pPr>
            <a:r>
              <a:rPr lang="tr-TR" smtClean="0"/>
              <a:t></a:t>
            </a:r>
            <a:r>
              <a:rPr lang="tr-TR"/>
              <a:t>	Kabul kredili ödeme; İthalatçı firmanın malı teslim aldıktan sonra, satıcı ile anlaştıkları ve poliçe üzerinde belirtilen bir tarihte ödeme yapmasını içeren bir dış ticaret </a:t>
            </a:r>
            <a:r>
              <a:rPr lang="tr-TR" smtClean="0"/>
              <a:t>yöntemidir</a:t>
            </a:r>
          </a:p>
          <a:p>
            <a:pPr marL="0" indent="0">
              <a:buNone/>
            </a:pPr>
            <a:r>
              <a:rPr lang="tr-TR"/>
              <a:t>	Akreditif çeşitleri; İthalatçının bankasının ayrıntıları belirtilen mal  ve hizmetlere ilişkin belgelere istinaden ihracatçı firmaya ödeme yapmayı taahhüt ettiği bir ithalat yöntemidir. İhracatçı tarafından malların eksiksiz ve vadesinde yüklenmesini sağlar. Aksi takdirde, satıcının bankası tarafından ödeme yapılmayacaktır.</a:t>
            </a:r>
          </a:p>
          <a:p>
            <a:pPr marL="0" indent="0">
              <a:buNone/>
            </a:pPr>
            <a:r>
              <a:rPr lang="tr-TR" smtClean="0"/>
              <a:t>•</a:t>
            </a:r>
            <a:r>
              <a:rPr lang="tr-TR"/>
              <a:t>	Dönülebilir Akreditif</a:t>
            </a:r>
          </a:p>
          <a:p>
            <a:pPr marL="0" indent="0">
              <a:buNone/>
            </a:pPr>
            <a:r>
              <a:rPr lang="tr-TR"/>
              <a:t>•	Dönülemez Akreditif</a:t>
            </a:r>
          </a:p>
          <a:p>
            <a:pPr marL="0" indent="0">
              <a:buNone/>
            </a:pPr>
            <a:r>
              <a:rPr lang="tr-TR"/>
              <a:t>•	Teyitsiz Akreditif</a:t>
            </a:r>
          </a:p>
          <a:p>
            <a:pPr marL="0" indent="0">
              <a:buNone/>
            </a:pPr>
            <a:r>
              <a:rPr lang="tr-TR"/>
              <a:t>•	Teyitli Akreditif</a:t>
            </a:r>
          </a:p>
          <a:p>
            <a:pPr marL="0" indent="0">
              <a:buNone/>
            </a:pPr>
            <a:r>
              <a:rPr lang="tr-TR"/>
              <a:t>•	Rotatif / Döner Akreditif</a:t>
            </a:r>
          </a:p>
          <a:p>
            <a:pPr marL="0" indent="0">
              <a:buNone/>
            </a:pPr>
            <a:r>
              <a:rPr lang="tr-TR"/>
              <a:t>•	Karşılıklı Akreditifler (Back to Back L/C)</a:t>
            </a:r>
          </a:p>
          <a:p>
            <a:pPr marL="0" indent="0">
              <a:buNone/>
            </a:pPr>
            <a:r>
              <a:rPr lang="tr-TR"/>
              <a:t>•	Devredilebilir Akreditif</a:t>
            </a:r>
          </a:p>
          <a:p>
            <a:pPr marL="0" indent="0">
              <a:buNone/>
            </a:pPr>
            <a:r>
              <a:rPr lang="tr-TR"/>
              <a:t>•	Teminat Akreditifi (Standby L/C)</a:t>
            </a:r>
          </a:p>
          <a:p>
            <a:pPr marL="0" indent="0">
              <a:buNone/>
            </a:pPr>
            <a:r>
              <a:rPr lang="tr-TR"/>
              <a:t>•	Vesaikin İbrazı Üzerine Ödemeli Akreditifler</a:t>
            </a:r>
          </a:p>
          <a:p>
            <a:pPr marL="0" indent="0">
              <a:buNone/>
            </a:pPr>
            <a:r>
              <a:rPr lang="tr-TR"/>
              <a:t>•	Vesaikin İbrazından Belirli Bir Süre Sonra Ödemeli Akreditifler</a:t>
            </a:r>
          </a:p>
          <a:p>
            <a:pPr marL="0" indent="0">
              <a:buNone/>
            </a:pPr>
            <a:r>
              <a:rPr lang="tr-TR"/>
              <a:t>•	Red-Clause Akreditif</a:t>
            </a:r>
          </a:p>
        </p:txBody>
      </p:sp>
    </p:spTree>
    <p:extLst>
      <p:ext uri="{BB962C8B-B14F-4D97-AF65-F5344CB8AC3E}">
        <p14:creationId xmlns:p14="http://schemas.microsoft.com/office/powerpoint/2010/main" val="108589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80720"/>
          </a:xfrm>
        </p:spPr>
        <p:txBody>
          <a:bodyPr>
            <a:normAutofit fontScale="85000" lnSpcReduction="20000"/>
          </a:bodyPr>
          <a:lstStyle/>
          <a:p>
            <a:pPr marL="0" indent="0">
              <a:buNone/>
            </a:pPr>
            <a:r>
              <a:rPr lang="tr-TR" b="1"/>
              <a:t>1.3.13.	İhracat İşlem Türleri</a:t>
            </a:r>
          </a:p>
          <a:p>
            <a:pPr marL="0" indent="0">
              <a:buNone/>
            </a:pPr>
            <a:r>
              <a:rPr lang="tr-TR" b="1" smtClean="0"/>
              <a:t></a:t>
            </a:r>
            <a:r>
              <a:rPr lang="tr-TR" b="1"/>
              <a:t>	Peşin ihracat; </a:t>
            </a:r>
            <a:r>
              <a:rPr lang="tr-TR"/>
              <a:t>Firmaların ihraç etmek için anlaştıkları mal veya hizmet bedellerini ihracatı gerçekleştirmeden önce tahsil etmesidir.</a:t>
            </a:r>
          </a:p>
          <a:p>
            <a:pPr marL="0" indent="0">
              <a:buNone/>
            </a:pPr>
            <a:r>
              <a:rPr lang="tr-TR"/>
              <a:t>•	Mal sevk edilmeden bedeli tahsil edildiği için tahsilat riski ortadan kalkar.</a:t>
            </a:r>
          </a:p>
          <a:p>
            <a:pPr marL="0" indent="0">
              <a:buNone/>
            </a:pPr>
            <a:r>
              <a:rPr lang="tr-TR"/>
              <a:t>•	İhracatçı firma, sevk öncesi aldığı bu finansman ile nakit akışını düzenler.</a:t>
            </a:r>
          </a:p>
          <a:p>
            <a:pPr marL="0" indent="0">
              <a:buNone/>
            </a:pPr>
            <a:endParaRPr lang="tr-TR" b="1" smtClean="0"/>
          </a:p>
          <a:p>
            <a:pPr marL="0" indent="0">
              <a:buNone/>
            </a:pPr>
            <a:r>
              <a:rPr lang="tr-TR" b="1" smtClean="0"/>
              <a:t></a:t>
            </a:r>
            <a:r>
              <a:rPr lang="tr-TR" b="1"/>
              <a:t>	Vesaik mukabili ihracat</a:t>
            </a:r>
            <a:r>
              <a:rPr lang="tr-TR"/>
              <a:t>; İhracatçı tarafından yurt dışına gönderilen malın teslim alınması ile ilgili belgelerin alıcıya mal bedelinin ödenmesi kaydıyla Banka üzerinden muhabir banka kanalıyla teslim edilmesini içeren bir hizmettir.</a:t>
            </a:r>
          </a:p>
          <a:p>
            <a:pPr marL="0" indent="0">
              <a:buNone/>
            </a:pPr>
            <a:r>
              <a:rPr lang="tr-TR"/>
              <a:t>•	Alıcının mal bedelini ödemeden malı gümrükten çekememesi ihracatçı için güven unsurudur.</a:t>
            </a:r>
          </a:p>
          <a:p>
            <a:pPr marL="0" indent="0">
              <a:buNone/>
            </a:pPr>
            <a:r>
              <a:rPr lang="tr-TR"/>
              <a:t>•	Akreditif işlemlerine masraf ve komisyon ödemek istemeyen alıcılara ulaşılabilir.</a:t>
            </a:r>
          </a:p>
          <a:p>
            <a:pPr marL="0" indent="0">
              <a:buNone/>
            </a:pPr>
            <a:endParaRPr lang="tr-TR"/>
          </a:p>
          <a:p>
            <a:pPr marL="0" indent="0">
              <a:buNone/>
            </a:pPr>
            <a:r>
              <a:rPr lang="tr-TR" b="1"/>
              <a:t>	Mal mukabili ihracat; </a:t>
            </a:r>
            <a:r>
              <a:rPr lang="tr-TR"/>
              <a:t>İhracatçı firmanın malı sevk ettikten ve ilgili vesaikleri doğrudan alıcıya gönderip tahsilatını mal gümrükten çekildikten sonra gerçekleştirdiği bir dış ticaret yöntemidir.</a:t>
            </a:r>
          </a:p>
          <a:p>
            <a:pPr marL="0" indent="0">
              <a:buNone/>
            </a:pPr>
            <a:r>
              <a:rPr lang="tr-TR"/>
              <a:t>•	Firmalar, tahsilat garantisi olmayan bu yöntemle, akreditif işlemlerine masraf ve komisyon ödemek istemeyen güvenilir alıcılara ulaşabilir.</a:t>
            </a:r>
          </a:p>
          <a:p>
            <a:pPr marL="0" indent="0">
              <a:buNone/>
            </a:pPr>
            <a:r>
              <a:rPr lang="tr-TR"/>
              <a:t> </a:t>
            </a:r>
          </a:p>
          <a:p>
            <a:pPr marL="0" indent="0">
              <a:buNone/>
            </a:pPr>
            <a:endParaRPr lang="tr-TR"/>
          </a:p>
        </p:txBody>
      </p:sp>
    </p:spTree>
    <p:extLst>
      <p:ext uri="{BB962C8B-B14F-4D97-AF65-F5344CB8AC3E}">
        <p14:creationId xmlns:p14="http://schemas.microsoft.com/office/powerpoint/2010/main" val="562901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856984" cy="6480720"/>
          </a:xfrm>
        </p:spPr>
        <p:txBody>
          <a:bodyPr>
            <a:normAutofit/>
          </a:bodyPr>
          <a:lstStyle/>
          <a:p>
            <a:pPr marL="0" indent="0">
              <a:buNone/>
            </a:pPr>
            <a:r>
              <a:rPr lang="tr-TR" b="1"/>
              <a:t>	Kabul kredili ihracat; </a:t>
            </a:r>
            <a:r>
              <a:rPr lang="tr-TR"/>
              <a:t>İhracatçı firmanın malı sevk ettikten sonra alıcı ile anlaştıkları ve poliçe üzerinde belirttikleri bir tarihte tahsilat yapılmasını içeren bir ihracat yöntemidir.</a:t>
            </a:r>
          </a:p>
          <a:p>
            <a:pPr marL="0" indent="0">
              <a:buNone/>
            </a:pPr>
            <a:r>
              <a:rPr lang="tr-TR"/>
              <a:t>•	Firmalar, vadeli satış imkanı olan bu yöntemle daha fazla müşteriye ulaşabilir.</a:t>
            </a:r>
          </a:p>
          <a:p>
            <a:pPr marL="0" indent="0">
              <a:buNone/>
            </a:pPr>
            <a:r>
              <a:rPr lang="tr-TR"/>
              <a:t>•	Firmalar, ödeme garantisi olmayan bu yöntemle akreditif işlemlerine masraf ve komisyon ödemeyi istemeyen alıcılara ulaşabilir.</a:t>
            </a:r>
          </a:p>
          <a:p>
            <a:pPr marL="0" indent="0">
              <a:buNone/>
            </a:pPr>
            <a:r>
              <a:rPr lang="tr-TR" b="1"/>
              <a:t>	Akreditifli ihracat; </a:t>
            </a:r>
            <a:r>
              <a:rPr lang="tr-TR"/>
              <a:t>Alıcının bankasının, ayrıntıları belirtilmiş mala ve hizmete ait belgelere istinaden ihracatçı firmaya ödemeyi taahhüt etmesini içeren bir ihracat yöntemidir.</a:t>
            </a:r>
          </a:p>
          <a:p>
            <a:pPr marL="0" indent="0">
              <a:buNone/>
            </a:pPr>
            <a:r>
              <a:rPr lang="tr-TR"/>
              <a:t>•	Alıcı, ödemeyi yapmaz ise, akreditifi açan banka ihracatçıya ödemeyi yapar.</a:t>
            </a:r>
          </a:p>
          <a:p>
            <a:pPr marL="0" indent="0">
              <a:buNone/>
            </a:pPr>
            <a:r>
              <a:rPr lang="tr-TR"/>
              <a:t>•	Yurt dışındaki bankaların akreditif verecekleri firmalar risk endişesi olmayan sağlam firmalar olacağı için ihracatçı firmalar güvenilir bir müşteri portföyüne sahip olur.</a:t>
            </a:r>
          </a:p>
          <a:p>
            <a:pPr marL="0" indent="0">
              <a:buNone/>
            </a:pPr>
            <a:endParaRPr lang="tr-TR"/>
          </a:p>
        </p:txBody>
      </p:sp>
    </p:spTree>
    <p:extLst>
      <p:ext uri="{BB962C8B-B14F-4D97-AF65-F5344CB8AC3E}">
        <p14:creationId xmlns:p14="http://schemas.microsoft.com/office/powerpoint/2010/main" val="2566156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10000"/>
          </a:bodyPr>
          <a:lstStyle/>
          <a:p>
            <a:pPr marL="0" indent="0">
              <a:buNone/>
            </a:pPr>
            <a:r>
              <a:rPr lang="tr-TR" b="1"/>
              <a:t>1.3.14.	Transit Ticaret Hizmetleri</a:t>
            </a:r>
          </a:p>
          <a:p>
            <a:pPr marL="0" indent="0">
              <a:buNone/>
            </a:pPr>
            <a:r>
              <a:rPr lang="tr-TR" smtClean="0"/>
              <a:t>	Yurtdışında </a:t>
            </a:r>
            <a:r>
              <a:rPr lang="tr-TR"/>
              <a:t>veya serbest bölgede yerleşik bir firmadan ya da antrepodan satın alınan malların, ülkemiz üzerinden transit olarak veya doğrudan doğruya yurtdışında veya serbest bölgede yerleşik bir firmaya ya da antrepoya satılmasına transit ticaret denir.</a:t>
            </a:r>
          </a:p>
          <a:p>
            <a:pPr marL="0" indent="0">
              <a:buNone/>
            </a:pPr>
            <a:endParaRPr lang="tr-TR"/>
          </a:p>
          <a:p>
            <a:pPr marL="0" indent="0">
              <a:buNone/>
            </a:pPr>
            <a:r>
              <a:rPr lang="tr-TR" smtClean="0"/>
              <a:t>	Transit </a:t>
            </a:r>
            <a:r>
              <a:rPr lang="tr-TR"/>
              <a:t>ticarette alış ve satış bedelleri arasında lehte fark olması esastır. Ancak, alış ve satış bedelleri arasında aleyhte farkın söz konusu olması halinde, transit ticaret formunun düzenlenmesine ilişkin talepler;</a:t>
            </a:r>
          </a:p>
          <a:p>
            <a:pPr marL="0" indent="0">
              <a:buNone/>
            </a:pPr>
            <a:r>
              <a:rPr lang="tr-TR"/>
              <a:t>a)	Aleyhte farkın, kambiyo mevzuatında belirlenen genel terkin limitini aşmaması ya da genel terkin limitini aşmakla birlikte kambiyo mevzuatında belirlenen mücbir sebep hallerine dayandığının tevsiki halinde ilgili bankalarca,</a:t>
            </a:r>
          </a:p>
          <a:p>
            <a:pPr marL="0" indent="0">
              <a:buNone/>
            </a:pPr>
            <a:endParaRPr lang="tr-TR"/>
          </a:p>
          <a:p>
            <a:pPr marL="0" indent="0">
              <a:buNone/>
            </a:pPr>
            <a:r>
              <a:rPr lang="tr-TR"/>
              <a:t>b)	Aleyhte farkın, genel terkin limitini aşmakla birlikte, mücbir sebep halleri dışında kalan haklı durumlara dayanması halinde Dış Ticaret Müsteşarlığınca (İhracat Genel Müdürlüğü) sonuçlandırılır.</a:t>
            </a:r>
          </a:p>
          <a:p>
            <a:pPr marL="0" indent="0">
              <a:buNone/>
            </a:pPr>
            <a:r>
              <a:rPr lang="tr-TR" smtClean="0"/>
              <a:t>	Transit </a:t>
            </a:r>
            <a:r>
              <a:rPr lang="tr-TR"/>
              <a:t>ticarete konu olan mallarla ilgili olarak, ithalata ve ihracata ilişkin vergi, resim, harç ve fon tahsil edilmez.</a:t>
            </a:r>
          </a:p>
          <a:p>
            <a:pPr marL="0" indent="0">
              <a:buNone/>
            </a:pPr>
            <a:endParaRPr lang="tr-TR"/>
          </a:p>
        </p:txBody>
      </p:sp>
    </p:spTree>
    <p:extLst>
      <p:ext uri="{BB962C8B-B14F-4D97-AF65-F5344CB8AC3E}">
        <p14:creationId xmlns:p14="http://schemas.microsoft.com/office/powerpoint/2010/main" val="207613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80720"/>
          </a:xfrm>
        </p:spPr>
        <p:txBody>
          <a:bodyPr>
            <a:normAutofit fontScale="92500"/>
          </a:bodyPr>
          <a:lstStyle/>
          <a:p>
            <a:pPr marL="0" indent="0">
              <a:buNone/>
            </a:pPr>
            <a:r>
              <a:rPr lang="tr-TR" b="1"/>
              <a:t>1.1.	Görevleri</a:t>
            </a:r>
          </a:p>
          <a:p>
            <a:pPr marL="0" indent="0">
              <a:buNone/>
            </a:pPr>
            <a:r>
              <a:rPr lang="tr-TR"/>
              <a:t>Bankalar, diğer kanunlarda öngörülen hükümler saklı kalmak kaydıyla aşağıda belirtilen faaliyetleri gerçekleştirebilirler(5411 Bankacılık Kn.md.4):</a:t>
            </a:r>
          </a:p>
          <a:p>
            <a:pPr marL="0" indent="0">
              <a:buNone/>
            </a:pPr>
            <a:r>
              <a:rPr lang="tr-TR"/>
              <a:t>a)	Mevduat kabulü.</a:t>
            </a:r>
          </a:p>
          <a:p>
            <a:pPr marL="0" indent="0">
              <a:buNone/>
            </a:pPr>
            <a:r>
              <a:rPr lang="tr-TR"/>
              <a:t>b)	Katılım fonu kabulü.</a:t>
            </a:r>
          </a:p>
          <a:p>
            <a:pPr marL="0" indent="0">
              <a:buNone/>
            </a:pPr>
            <a:r>
              <a:rPr lang="tr-TR"/>
              <a:t>c)	Nakdi, gayrinakdi her cins ve surette kredi verme işlemleri.</a:t>
            </a:r>
          </a:p>
          <a:p>
            <a:pPr marL="0" indent="0">
              <a:buNone/>
            </a:pPr>
            <a:r>
              <a:rPr lang="tr-TR" smtClean="0"/>
              <a:t>d</a:t>
            </a:r>
            <a:r>
              <a:rPr lang="tr-TR"/>
              <a:t>)	Nakdi ve kaydi ödeme ve fon transferi işlemleri, muhabir bankacılık veya çek hesaplarının kullanılması dahil her türlü ödeme ve tahsilat işlemleri.</a:t>
            </a:r>
          </a:p>
          <a:p>
            <a:pPr marL="0" indent="0">
              <a:buNone/>
            </a:pPr>
            <a:r>
              <a:rPr lang="tr-TR"/>
              <a:t>e)	Çek ve diğer kambiyo senetlerinin iştirası(satın alma) işlemleri.</a:t>
            </a:r>
          </a:p>
          <a:p>
            <a:pPr marL="0" indent="0">
              <a:buNone/>
            </a:pPr>
            <a:r>
              <a:rPr lang="tr-TR"/>
              <a:t>f)	Saklama hizmetleri.</a:t>
            </a:r>
          </a:p>
          <a:p>
            <a:pPr marL="0" indent="0">
              <a:buNone/>
            </a:pPr>
            <a:r>
              <a:rPr lang="tr-TR"/>
              <a:t>g)	Kredi kartları, banka kartları ve seyahat çekleri gibi ödeme vasıtalarının ihracı ve bunlarla ilgili faaliyetlerin yürütülmesi işlemleri.</a:t>
            </a:r>
          </a:p>
          <a:p>
            <a:pPr marL="0" indent="0">
              <a:buNone/>
            </a:pPr>
            <a:r>
              <a:rPr lang="tr-TR"/>
              <a:t>h)	Efektif dahil kambiyo işlemleri; para piyasası araçlarının alım ve satımı; kıymetli maden ve taşların alımı, satımı veya bunların emanete alınması işlemleri.</a:t>
            </a:r>
          </a:p>
          <a:p>
            <a:pPr marL="0" indent="0">
              <a:buNone/>
            </a:pPr>
            <a:endParaRPr lang="tr-TR"/>
          </a:p>
        </p:txBody>
      </p:sp>
    </p:spTree>
    <p:extLst>
      <p:ext uri="{BB962C8B-B14F-4D97-AF65-F5344CB8AC3E}">
        <p14:creationId xmlns:p14="http://schemas.microsoft.com/office/powerpoint/2010/main" val="2532990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08712"/>
          </a:xfrm>
        </p:spPr>
        <p:txBody>
          <a:bodyPr>
            <a:normAutofit fontScale="70000" lnSpcReduction="20000"/>
          </a:bodyPr>
          <a:lstStyle/>
          <a:p>
            <a:pPr marL="0" indent="0">
              <a:buNone/>
            </a:pPr>
            <a:r>
              <a:rPr lang="tr-TR"/>
              <a:t>	Başvuru; Transit ticaret talepleri, "Transit Ticaret Formu" düzenlenmek suretiyle bankalara yapılır.</a:t>
            </a:r>
          </a:p>
          <a:p>
            <a:pPr marL="0" indent="0">
              <a:buNone/>
            </a:pPr>
            <a:r>
              <a:rPr lang="tr-TR"/>
              <a:t>	İzin verilmeyen haller; Uluslararası anlaşmalarla ticareti yasaklanmış mallar ile Dış Ticaret Müsteşarlığı'nın madde politikası itibariyle transit ticaretinin yapılmasını uygun görmediği mallar transit ticarete konu olamaz.</a:t>
            </a:r>
          </a:p>
          <a:p>
            <a:pPr marL="0" indent="0">
              <a:buNone/>
            </a:pPr>
            <a:r>
              <a:rPr lang="tr-TR"/>
              <a:t> </a:t>
            </a:r>
            <a:r>
              <a:rPr lang="tr-TR" smtClean="0"/>
              <a:t></a:t>
            </a:r>
            <a:r>
              <a:rPr lang="tr-TR"/>
              <a:t>	Banka uygulamaları;Transit ticarete ilişkin bankacılık uygulamaları Dış Ticaret ve Kambiyo Mevzuatı çerçevesinde Türkiye Cumhuriyet Merkez Bankasınca belirlenecek esaslara göre yapılır.</a:t>
            </a:r>
          </a:p>
          <a:p>
            <a:pPr marL="0" indent="0">
              <a:buNone/>
            </a:pPr>
            <a:r>
              <a:rPr lang="tr-TR"/>
              <a:t>	Yetki; Dış Ticaret Müsteşarlığı (İhracat Genel Müdürlüğü) transit ticaret işlemlerinin usul ve esaslarını belirlemeye, talimat vermeye, özel ve zorunlu durumları inceleyip sonuçlandırmaya ve uygulamada ortaya çıkacak sorunları çözümlemeye yetkilidir.</a:t>
            </a:r>
          </a:p>
          <a:p>
            <a:pPr marL="0" indent="0">
              <a:buNone/>
            </a:pPr>
            <a:r>
              <a:rPr lang="tr-TR"/>
              <a:t>	Transit taciri;Transit ticaret faaliyetinde bulunan, vergi kimlik numarası sahibi Türkiye’de yerleşik gerçek veya tüzel kişiler ile tüzel kişilik statüsüne sahip olmamakla birlikte hukuki tasarruf yapma yetkisi tanınan ortaklıkları ifade eder.</a:t>
            </a:r>
          </a:p>
          <a:p>
            <a:pPr marL="0" indent="0">
              <a:buNone/>
            </a:pPr>
            <a:r>
              <a:rPr lang="tr-TR"/>
              <a:t>	Transit ticaret formu;Transit ticaret yapabilmek için transit taciri tarafından banka, firma ve gümrük nüshası olmak üzere üç nüsha düzenlenip aracı bankaya onaylattırılması gereken belgedir.</a:t>
            </a:r>
          </a:p>
          <a:p>
            <a:pPr marL="0" indent="0">
              <a:buNone/>
            </a:pPr>
            <a:r>
              <a:rPr lang="tr-TR"/>
              <a:t>	Transit ticarete konu olan malın satın alındığının tevsiki; Bu mallarla ilgili ticari (ve varsa mali) belgelerin transit taciri adına aracılık eden bankaya gelmesidir.</a:t>
            </a:r>
          </a:p>
          <a:p>
            <a:pPr marL="0" indent="0">
              <a:buNone/>
            </a:pPr>
            <a:r>
              <a:rPr lang="tr-TR"/>
              <a:t>	Transit ticarete konu olan malın satıldığının tevsiki;Bu mallarla ilgili ticari (ve varsa mali) belgelerin, aracılık eden bankaca alıcıya veya alıcının yetkilendirdiği yurt dışındaki bankalara transit taciri adına gönderilmesidir.</a:t>
            </a:r>
          </a:p>
          <a:p>
            <a:pPr marL="0" indent="0">
              <a:buNone/>
            </a:pPr>
            <a:r>
              <a:rPr lang="tr-TR"/>
              <a:t>	Transit ticaret formunun bankalarca onaylanması;Transit ticaret talepleri, transit taciri tarafından aşağıdaki belgelerin ibrazı suretiyle bankalara yapılır</a:t>
            </a:r>
          </a:p>
          <a:p>
            <a:pPr marL="0" indent="0">
              <a:buNone/>
            </a:pPr>
            <a:endParaRPr lang="tr-TR"/>
          </a:p>
        </p:txBody>
      </p:sp>
    </p:spTree>
    <p:extLst>
      <p:ext uri="{BB962C8B-B14F-4D97-AF65-F5344CB8AC3E}">
        <p14:creationId xmlns:p14="http://schemas.microsoft.com/office/powerpoint/2010/main" val="276420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480720"/>
          </a:xfrm>
        </p:spPr>
        <p:txBody>
          <a:bodyPr>
            <a:normAutofit fontScale="85000" lnSpcReduction="20000"/>
          </a:bodyPr>
          <a:lstStyle/>
          <a:p>
            <a:pPr marL="0" indent="0">
              <a:buNone/>
            </a:pPr>
            <a:r>
              <a:rPr lang="tr-TR"/>
              <a:t>	Transit ticaret formunun onaylanması; Bankalar, kendilerine yapılan başvuruların yasalara aykırı olmadığını, ibraz edilen belgelerle TTF’de kayıtlı bilgilerin birbiriyle uyumlu olduğunu tespit ederse TTF’yi onaylayarak firma ve gümrük nüshalarını transit tacirine verirler. TTF’nin bir kopyası bankada bırakılır.</a:t>
            </a:r>
          </a:p>
          <a:p>
            <a:pPr marL="0" indent="0">
              <a:buNone/>
            </a:pPr>
            <a:endParaRPr lang="tr-TR"/>
          </a:p>
          <a:p>
            <a:pPr marL="0" indent="0">
              <a:buNone/>
            </a:pPr>
            <a:r>
              <a:rPr lang="tr-TR"/>
              <a:t>	Transit ticaret formunda değişiklik yapılması; TTF’de değişiklik yapılmasına ilişkin firma taleplerini, değişikliğe ilişkin belgelerin ibrazı ve yasa hükümlerine aykırı olmamak kaydıyla yerine getirmeye bankalar yetkilidir.</a:t>
            </a:r>
          </a:p>
          <a:p>
            <a:pPr marL="0" indent="0">
              <a:buNone/>
            </a:pPr>
            <a:r>
              <a:rPr lang="tr-TR"/>
              <a:t>Alış bedelinin transferinden sonra TTF’nin birden fazla TTF’ye bölünmesine ilişkin talepler, yeni satım sözleşmelerinin ibrazı kaydıyla yerine getirilebilir.</a:t>
            </a:r>
          </a:p>
          <a:p>
            <a:pPr marL="0" indent="0">
              <a:buNone/>
            </a:pPr>
            <a:endParaRPr lang="tr-TR"/>
          </a:p>
          <a:p>
            <a:pPr marL="0" indent="0">
              <a:buNone/>
            </a:pPr>
            <a:r>
              <a:rPr lang="tr-TR"/>
              <a:t>	Transit ticaret formunun iptali; Bankalar, düzenlendiği tarihten itibaren 365 gün içinde üzerinden herhengi bir işlem yapılmayan TTF’leri iptal edebilirler.</a:t>
            </a:r>
          </a:p>
          <a:p>
            <a:pPr marL="0" indent="0">
              <a:buNone/>
            </a:pPr>
            <a:endParaRPr lang="tr-TR"/>
          </a:p>
          <a:p>
            <a:pPr marL="0" indent="0">
              <a:buNone/>
            </a:pPr>
            <a:r>
              <a:rPr lang="tr-TR"/>
              <a:t>	Transit ticaret formunun yitirilmesi durmunda yapılacak işlemler; Banka tarafından onaylanarak transit tacirine verilen TTF’nin yitirilmesi halinde bankadaki kopya TTF’den yeniden düzenebilir. Bu durumda suret üzerine “Aslı yitirildiğinden düzenlenmiştir.” şeklinde not konulur, işlemler suret üzerinden yapılır.Yitik TTF aslının, suretinin düzenlenmesinden sonra bulunması halinde belge aslı iptal edilmek üzere firmaca, onaylanan bankaya iade edilir.</a:t>
            </a:r>
          </a:p>
        </p:txBody>
      </p:sp>
    </p:spTree>
    <p:extLst>
      <p:ext uri="{BB962C8B-B14F-4D97-AF65-F5344CB8AC3E}">
        <p14:creationId xmlns:p14="http://schemas.microsoft.com/office/powerpoint/2010/main" val="2086000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075240" cy="792088"/>
          </a:xfrm>
        </p:spPr>
        <p:txBody>
          <a:bodyPr>
            <a:normAutofit/>
          </a:bodyPr>
          <a:lstStyle/>
          <a:p>
            <a:pPr algn="ctr"/>
            <a:r>
              <a:rPr lang="tr-TR" b="1">
                <a:solidFill>
                  <a:srgbClr val="C00000"/>
                </a:solidFill>
              </a:rPr>
              <a:t>2. KAMBİYO</a:t>
            </a:r>
          </a:p>
        </p:txBody>
      </p:sp>
      <p:sp>
        <p:nvSpPr>
          <p:cNvPr id="3" name="İçerik Yer Tutucusu 2"/>
          <p:cNvSpPr>
            <a:spLocks noGrp="1"/>
          </p:cNvSpPr>
          <p:nvPr>
            <p:ph sz="quarter" idx="1"/>
          </p:nvPr>
        </p:nvSpPr>
        <p:spPr>
          <a:xfrm>
            <a:off x="179512" y="836712"/>
            <a:ext cx="8856984" cy="5904656"/>
          </a:xfrm>
        </p:spPr>
        <p:txBody>
          <a:bodyPr>
            <a:normAutofit fontScale="92500" lnSpcReduction="10000"/>
          </a:bodyPr>
          <a:lstStyle/>
          <a:p>
            <a:pPr marL="0" indent="0">
              <a:buNone/>
            </a:pPr>
            <a:r>
              <a:rPr lang="tr-TR" smtClean="0"/>
              <a:t>	Kelime </a:t>
            </a:r>
            <a:r>
              <a:rPr lang="tr-TR"/>
              <a:t>anlamıyla kambiyo, nakit para veya para yerine geçen her türlü araç ve senetlerin alım ve satmını ifade eder. Tüm yabancı ülke paraları ve bu paralarla ödeme yapabilen her tür hesap, belge, bono,poliçe, çek vb. parasal araçların tümüne kambiyo denir.</a:t>
            </a:r>
          </a:p>
          <a:p>
            <a:pPr marL="0" indent="0">
              <a:buNone/>
            </a:pPr>
            <a:r>
              <a:rPr lang="tr-TR" smtClean="0"/>
              <a:t>	“</a:t>
            </a:r>
            <a:r>
              <a:rPr lang="tr-TR"/>
              <a:t>Kambiyo” ifadesi genel olarak bir ülkenin milli parasının ve yabancı paraların ülke içindeki ve ülke dışındaki hareketlerinin kontrol edilmesine yarayan bir sistemi gösterir.</a:t>
            </a:r>
          </a:p>
          <a:p>
            <a:pPr marL="0" indent="0">
              <a:buNone/>
            </a:pPr>
            <a:r>
              <a:rPr lang="tr-TR" smtClean="0"/>
              <a:t>	Bugün </a:t>
            </a:r>
            <a:r>
              <a:rPr lang="tr-TR"/>
              <a:t>dünyadaki her ülkenin gerek kendi parası ile gerekse yabancı paralarla yapmış olduğu ithalatlar ve ihracatlar sonrası o ülkeye girmesi veya çıkması gereken milli para ve dövizlerin takibi ile ilgili olarak yapılmış olan hukuki düzenlemeler o ülkenin kambiyo rejimini oluşturur. Ülkemizde kambiyo rejiminin temeli 25 şubat 1930 tarihindeki 1567  sayılı “Türk parasının kıymetini koruma hakkında kanun(TPKK)” ile atılmıştır.</a:t>
            </a:r>
          </a:p>
          <a:p>
            <a:pPr marL="0" indent="0">
              <a:buNone/>
            </a:pPr>
            <a:r>
              <a:rPr lang="tr-TR" smtClean="0"/>
              <a:t>	Kambiyo </a:t>
            </a:r>
            <a:r>
              <a:rPr lang="tr-TR"/>
              <a:t>mevzuatı ise, para ve diğer menkul kıymetler ile maden ve taşların iç piyasada tedavülü ve memleketten ihraç veya memlekete ithaline ilişkin usul ve esasları düzenleyen hukuki metinler bütünüdür.</a:t>
            </a:r>
          </a:p>
          <a:p>
            <a:pPr marL="0" indent="0">
              <a:buNone/>
            </a:pPr>
            <a:endParaRPr lang="tr-TR"/>
          </a:p>
        </p:txBody>
      </p:sp>
    </p:spTree>
    <p:extLst>
      <p:ext uri="{BB962C8B-B14F-4D97-AF65-F5344CB8AC3E}">
        <p14:creationId xmlns:p14="http://schemas.microsoft.com/office/powerpoint/2010/main" val="3643978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624736"/>
          </a:xfrm>
        </p:spPr>
        <p:txBody>
          <a:bodyPr>
            <a:normAutofit fontScale="92500" lnSpcReduction="20000"/>
          </a:bodyPr>
          <a:lstStyle/>
          <a:p>
            <a:pPr marL="0" indent="0">
              <a:buNone/>
            </a:pPr>
            <a:r>
              <a:rPr lang="tr-TR" b="1"/>
              <a:t>2.1.	Banka ve Kambiyo Genel Müdürlüğü</a:t>
            </a:r>
          </a:p>
          <a:p>
            <a:pPr marL="0" indent="0">
              <a:buNone/>
            </a:pPr>
            <a:r>
              <a:rPr lang="tr-TR"/>
              <a:t>Hazine müsteşarlığına bağlı bir birimdir. 4059 sayılı kanun ile kurulmuştur. Birimin görevleri aşağıdaki gibidir;</a:t>
            </a:r>
          </a:p>
          <a:p>
            <a:r>
              <a:rPr lang="en-US" smtClean="0"/>
              <a:t>Kambiyo </a:t>
            </a:r>
            <a:r>
              <a:rPr lang="en-US"/>
              <a:t>politikalarına ilişkin esasları düzenlemek,</a:t>
            </a:r>
            <a:endParaRPr lang="tr-TR"/>
          </a:p>
          <a:p>
            <a:r>
              <a:rPr lang="en-US"/>
              <a:t>Türk Parası Kıymetini Koruma mevzuatını hazırlamak, uygulamak, denetimini sağlamak ve ilgili kuruluşlarca uygulanmasını izlemek ve yönlendirmek,</a:t>
            </a:r>
            <a:endParaRPr lang="tr-TR"/>
          </a:p>
          <a:p>
            <a:r>
              <a:rPr lang="en-US"/>
              <a:t>Malî sektöre ilişkin iç ve dış gelişmeleri izlemek, değerlendirmek ve mevzuatın</a:t>
            </a:r>
            <a:endParaRPr lang="tr-TR"/>
          </a:p>
          <a:p>
            <a:r>
              <a:rPr lang="en-US" b="1"/>
              <a:t>Avrupa Birliği </a:t>
            </a:r>
            <a:r>
              <a:rPr lang="en-US"/>
              <a:t>ile uyumlandırılması çalışmalarını yürütmek,</a:t>
            </a:r>
            <a:endParaRPr lang="tr-TR"/>
          </a:p>
          <a:p>
            <a:r>
              <a:rPr lang="en-US"/>
              <a:t>Kambiyo politikalarının uygulanması ve malî sektör ile ilgili konularda </a:t>
            </a:r>
            <a:r>
              <a:rPr lang="en-US" b="1"/>
              <a:t>Hazine Müsteşarlığı </a:t>
            </a:r>
            <a:r>
              <a:rPr lang="en-US"/>
              <a:t>ile </a:t>
            </a:r>
            <a:r>
              <a:rPr lang="en-US" b="1"/>
              <a:t>Türkiye Cumhuriyeti Merkez Bankası </a:t>
            </a:r>
            <a:r>
              <a:rPr lang="en-US"/>
              <a:t>ilişkilerini kurmak, </a:t>
            </a:r>
            <a:r>
              <a:rPr lang="en-US" b="1"/>
              <a:t>Sermaye Piyasası Kurulu</a:t>
            </a:r>
            <a:r>
              <a:rPr lang="en-US"/>
              <a:t>, menkul kıymetler borsaları ve malî sektörün diğer kurumlarının Müsteşarlığın bağlı olduğu Bakanlık ile ilişkilerini düzenlemek,</a:t>
            </a:r>
            <a:endParaRPr lang="tr-TR"/>
          </a:p>
          <a:p>
            <a:r>
              <a:rPr lang="en-US"/>
              <a:t>Yurt dışı müteahhitlik hizmetleri ile ilgili olarak Müsteşarlığın görev alanına giren uygulamaları yürütmek ve ilgili kurum ve kuruluşları koordine etmek ve</a:t>
            </a:r>
            <a:endParaRPr lang="tr-TR"/>
          </a:p>
          <a:p>
            <a:pPr marL="0" indent="0">
              <a:buNone/>
            </a:pPr>
            <a:r>
              <a:rPr lang="tr-TR" smtClean="0"/>
              <a:t>		Müsteşarlıkça </a:t>
            </a:r>
            <a:r>
              <a:rPr lang="tr-TR"/>
              <a:t>verilecek benzeri görevleri yapmaktır.</a:t>
            </a:r>
          </a:p>
          <a:p>
            <a:pPr marL="0" indent="0">
              <a:buNone/>
            </a:pPr>
            <a:endParaRPr lang="tr-TR"/>
          </a:p>
        </p:txBody>
      </p:sp>
    </p:spTree>
    <p:extLst>
      <p:ext uri="{BB962C8B-B14F-4D97-AF65-F5344CB8AC3E}">
        <p14:creationId xmlns:p14="http://schemas.microsoft.com/office/powerpoint/2010/main" val="421789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548680"/>
            <a:ext cx="8712968" cy="6192688"/>
          </a:xfrm>
        </p:spPr>
        <p:txBody>
          <a:bodyPr>
            <a:normAutofit/>
          </a:bodyPr>
          <a:lstStyle/>
          <a:p>
            <a:pPr marL="0" indent="0">
              <a:buNone/>
            </a:pPr>
            <a:r>
              <a:rPr lang="tr-TR" b="1"/>
              <a:t>2.2.	İhracatta Kambiyo Yükümlülüğü</a:t>
            </a:r>
          </a:p>
          <a:p>
            <a:pPr marL="0" indent="0">
              <a:buNone/>
            </a:pPr>
            <a:r>
              <a:rPr lang="tr-TR" smtClean="0"/>
              <a:t>	İhracat </a:t>
            </a:r>
            <a:r>
              <a:rPr lang="tr-TR"/>
              <a:t>bir malın ihracat mevzuatı ile gümrük mevzuatına uygun şekilde fiili ihracatının yapılması ve kambiyo mevzuatına göre </a:t>
            </a:r>
            <a:r>
              <a:rPr lang="tr-TR" smtClean="0"/>
              <a:t>bedelinin </a:t>
            </a:r>
            <a:r>
              <a:rPr lang="tr-TR"/>
              <a:t>yurda getirilmesini ifade eder.</a:t>
            </a:r>
          </a:p>
          <a:p>
            <a:pPr marL="0" indent="0">
              <a:buNone/>
            </a:pPr>
            <a:endParaRPr lang="tr-TR"/>
          </a:p>
          <a:p>
            <a:pPr marL="0" indent="0">
              <a:buNone/>
            </a:pPr>
            <a:r>
              <a:rPr lang="tr-TR" smtClean="0"/>
              <a:t>	Ticari </a:t>
            </a:r>
            <a:r>
              <a:rPr lang="tr-TR"/>
              <a:t>amaçlarla ihraç edilen malların bedelinin ihracatçılar tarafından  yurda getirilerek bankalara, Türk parası olması halinde tevsiki, döviz ise satılması zorunluluğu kaldırılarak, 8 Şubat 2008 tarihinden itibaren ihracat bedellerinin tasarrufu serbest bırakılmıştır. Bakanlık ihtiyaç duyulması halinde ihracat bedellerinin yurda getirilmesine ilişkin düzenleme yapmaya yetkilidir.</a:t>
            </a:r>
          </a:p>
        </p:txBody>
      </p:sp>
    </p:spTree>
    <p:extLst>
      <p:ext uri="{BB962C8B-B14F-4D97-AF65-F5344CB8AC3E}">
        <p14:creationId xmlns:p14="http://schemas.microsoft.com/office/powerpoint/2010/main" val="3427412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856984" cy="6552728"/>
          </a:xfrm>
        </p:spPr>
        <p:txBody>
          <a:bodyPr>
            <a:normAutofit/>
          </a:bodyPr>
          <a:lstStyle/>
          <a:p>
            <a:pPr marL="0" indent="0">
              <a:buNone/>
            </a:pPr>
            <a:r>
              <a:rPr lang="tr-TR" b="1"/>
              <a:t>2.3.	Döviz Alım Belgesi (DAB)</a:t>
            </a:r>
          </a:p>
          <a:p>
            <a:pPr marL="0" indent="0">
              <a:buNone/>
            </a:pPr>
            <a:r>
              <a:rPr lang="tr-TR" smtClean="0"/>
              <a:t>	</a:t>
            </a:r>
            <a:r>
              <a:rPr lang="tr-TR" sz="2400" smtClean="0"/>
              <a:t>Bankalar</a:t>
            </a:r>
            <a:r>
              <a:rPr lang="tr-TR" sz="2400"/>
              <a:t>, özel finans kurumları, yetkili müesseseler, PTT ve Kıymetli maden aracı kuruluşları tarafından tüm efektif ve döviz alımları sırasında Döviz Alım Belgesi(DAB) düzenlenek zorundadır. İhracata ilişkin işlemlerde 3 nüsha olarak düzenlenmektedir.</a:t>
            </a:r>
          </a:p>
          <a:p>
            <a:pPr marL="0" indent="0">
              <a:buNone/>
            </a:pPr>
            <a:r>
              <a:rPr lang="tr-TR" sz="2400" smtClean="0"/>
              <a:t>	Mal </a:t>
            </a:r>
            <a:r>
              <a:rPr lang="tr-TR" sz="2400"/>
              <a:t>ve hizmet ihracına ilişkin döviz alım belgeleri kaybolduğunda, belgelerle herhangi bir hesabın kapatılmadığına ve bulunduğu takdirde ibraz edileceğine dair ilgili kambiyo müdürlüğüne hitaben bir taahhütnamenin döviz alım belgesini düzenleyen bankaya verilmesi kaydıyla bankaca döviz alım belgesi sureti verilir.</a:t>
            </a:r>
          </a:p>
          <a:p>
            <a:pPr marL="0" indent="0">
              <a:buNone/>
            </a:pPr>
            <a:endParaRPr lang="tr-TR"/>
          </a:p>
          <a:p>
            <a:pPr marL="0" indent="0">
              <a:buNone/>
            </a:pPr>
            <a:endParaRPr lang="tr-TR"/>
          </a:p>
        </p:txBody>
      </p:sp>
    </p:spTree>
    <p:extLst>
      <p:ext uri="{BB962C8B-B14F-4D97-AF65-F5344CB8AC3E}">
        <p14:creationId xmlns:p14="http://schemas.microsoft.com/office/powerpoint/2010/main" val="4161627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endParaRPr lang="tr-TR" smtClean="0"/>
          </a:p>
          <a:p>
            <a:endParaRPr lang="tr-TR"/>
          </a:p>
          <a:p>
            <a:endParaRPr lang="tr-TR" smtClean="0"/>
          </a:p>
          <a:p>
            <a:pPr marL="0" indent="0">
              <a:buNone/>
            </a:pPr>
            <a:endParaRPr lang="tr-T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3429001"/>
            <a:ext cx="878497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0"/>
            <a:ext cx="8280919" cy="34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252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836712"/>
            <a:ext cx="8928992" cy="5616624"/>
          </a:xfrm>
        </p:spPr>
        <p:txBody>
          <a:bodyPr>
            <a:normAutofit/>
          </a:bodyPr>
          <a:lstStyle/>
          <a:p>
            <a:pPr marL="0" indent="0">
              <a:buNone/>
            </a:pPr>
            <a:r>
              <a:rPr lang="tr-TR" b="1"/>
              <a:t>2.4.	Döviz Satım Belgesi (DSB)</a:t>
            </a:r>
          </a:p>
          <a:p>
            <a:pPr marL="0" indent="0">
              <a:buNone/>
            </a:pPr>
            <a:r>
              <a:rPr lang="tr-TR" smtClean="0"/>
              <a:t>	Dışarıya </a:t>
            </a:r>
            <a:r>
              <a:rPr lang="tr-TR"/>
              <a:t>ödenen ithalat bedelleri, aracı komisyoncunun komisyonları, yurt içindeki bankanın yurt dışındaki muhabir şubelerinin talep ettiği komisyonlar, vb. için düzenlenen belgeye döviz satım belgesi denir. Döviz satım belgesi aşağıdaki gibidir.</a:t>
            </a:r>
          </a:p>
          <a:p>
            <a:pPr marL="0" indent="0">
              <a:buNone/>
            </a:pPr>
            <a:endParaRPr lang="tr-TR"/>
          </a:p>
          <a:p>
            <a:pPr marL="0" indent="0">
              <a:buNone/>
            </a:pPr>
            <a:r>
              <a:rPr lang="tr-TR" smtClean="0"/>
              <a:t>	Bankaların</a:t>
            </a:r>
            <a:r>
              <a:rPr lang="tr-TR"/>
              <a:t>, özel finans kurumlarının, yetkili müesseselerin, PTT ve kıymetli maden aracı kuruluşlarının döviz satışı sırasında düzenledikleri belge olup iki nüsha olarak düzenlenmesi gerekir. Türk Parası Transfer Belgesi (TPTB) ise Türk Lirası ile yapılacak ödemelerde düzenlenir.</a:t>
            </a:r>
          </a:p>
          <a:p>
            <a:pPr marL="0" indent="0">
              <a:buNone/>
            </a:pPr>
            <a:endParaRPr lang="tr-TR" smtClean="0"/>
          </a:p>
        </p:txBody>
      </p:sp>
    </p:spTree>
    <p:extLst>
      <p:ext uri="{BB962C8B-B14F-4D97-AF65-F5344CB8AC3E}">
        <p14:creationId xmlns:p14="http://schemas.microsoft.com/office/powerpoint/2010/main" val="557144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6632"/>
            <a:ext cx="696182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776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260648"/>
            <a:ext cx="8568952" cy="6480720"/>
          </a:xfrm>
        </p:spPr>
        <p:txBody>
          <a:bodyPr>
            <a:normAutofit/>
          </a:bodyPr>
          <a:lstStyle/>
          <a:p>
            <a:pPr marL="0" indent="0">
              <a:buNone/>
            </a:pPr>
            <a:r>
              <a:rPr lang="tr-TR" b="1"/>
              <a:t>2.4.1.	İhracat ve İthalat Dosyalarını İzleme</a:t>
            </a:r>
          </a:p>
          <a:p>
            <a:pPr marL="0" indent="0">
              <a:buNone/>
            </a:pPr>
            <a:r>
              <a:rPr lang="tr-TR" smtClean="0"/>
              <a:t>	İhracat</a:t>
            </a:r>
            <a:r>
              <a:rPr lang="tr-TR"/>
              <a:t>, ithalat ve görünmeyen kalem işlemlerinin tüm belgeleri Kurumsal İnternet Bankacılığından kolayca görüntüleniyor, ve nüshaları yazdırılıyor. İzlenebilen bu belgeler aşağıdaki gibidir.</a:t>
            </a:r>
          </a:p>
          <a:p>
            <a:pPr marL="0" indent="0">
              <a:buNone/>
            </a:pPr>
            <a:endParaRPr lang="tr-TR"/>
          </a:p>
          <a:p>
            <a:pPr marL="0" indent="0">
              <a:buNone/>
            </a:pPr>
            <a:r>
              <a:rPr lang="tr-TR"/>
              <a:t>	DAB,</a:t>
            </a:r>
          </a:p>
          <a:p>
            <a:pPr marL="0" indent="0">
              <a:buNone/>
            </a:pPr>
            <a:r>
              <a:rPr lang="tr-TR"/>
              <a:t>	DSB,</a:t>
            </a:r>
          </a:p>
          <a:p>
            <a:pPr marL="0" indent="0">
              <a:buNone/>
            </a:pPr>
            <a:r>
              <a:rPr lang="tr-TR"/>
              <a:t>	Dekont,</a:t>
            </a:r>
          </a:p>
          <a:p>
            <a:pPr marL="0" indent="0">
              <a:buNone/>
            </a:pPr>
            <a:r>
              <a:rPr lang="tr-TR"/>
              <a:t>	Gümrük Beyannamesi Bilgileri,</a:t>
            </a:r>
          </a:p>
          <a:p>
            <a:pPr marL="0" indent="0">
              <a:buNone/>
            </a:pPr>
            <a:r>
              <a:rPr lang="tr-TR"/>
              <a:t>	Gümrük Yazısı</a:t>
            </a:r>
          </a:p>
          <a:p>
            <a:pPr marL="0" indent="0">
              <a:buNone/>
            </a:pPr>
            <a:r>
              <a:rPr lang="tr-TR"/>
              <a:t>	GB ilişkili Teminat Mektupları</a:t>
            </a:r>
          </a:p>
          <a:p>
            <a:pPr marL="0" indent="0">
              <a:buNone/>
            </a:pPr>
            <a:endParaRPr lang="tr-TR"/>
          </a:p>
        </p:txBody>
      </p:sp>
    </p:spTree>
    <p:extLst>
      <p:ext uri="{BB962C8B-B14F-4D97-AF65-F5344CB8AC3E}">
        <p14:creationId xmlns:p14="http://schemas.microsoft.com/office/powerpoint/2010/main" val="139195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856984" cy="6480720"/>
          </a:xfrm>
        </p:spPr>
        <p:txBody>
          <a:bodyPr>
            <a:normAutofit fontScale="92500" lnSpcReduction="10000"/>
          </a:bodyPr>
          <a:lstStyle/>
          <a:p>
            <a:pPr marL="0" indent="0">
              <a:buNone/>
            </a:pPr>
            <a:r>
              <a:rPr lang="tr-TR"/>
              <a:t>i)	Ekonomik ve finansal göstergelere, sermaye piyasası araçlarına, mala, kıymetli madenlere ve dövize dayalı; vadeli işlem sözleşmelerinin, opsiyon sözleşmelerinin, birden fazla türev aracı içeren basit veya karmaşık yapıdaki finansal araçların alımı, satımı ve aracılık işlemleri.</a:t>
            </a:r>
          </a:p>
          <a:p>
            <a:pPr marL="0" indent="0">
              <a:buNone/>
            </a:pPr>
            <a:r>
              <a:rPr lang="tr-TR"/>
              <a:t>j)	Sermaye piyasası araçlarının alım ve satımı ile geri alım veya tekrar satım taahhüdü işlemleri.</a:t>
            </a:r>
          </a:p>
          <a:p>
            <a:pPr marL="0" indent="0">
              <a:buNone/>
            </a:pPr>
            <a:r>
              <a:rPr lang="tr-TR"/>
              <a:t>k)	Sermaye piyasası araçlarının ihraç veya halka arz yoluyla satışına aracılık işlemleri.</a:t>
            </a:r>
          </a:p>
          <a:p>
            <a:pPr marL="0" indent="0">
              <a:buNone/>
            </a:pPr>
            <a:r>
              <a:rPr lang="tr-TR"/>
              <a:t>l)	Daha önce ihraç edilmiş olan sermaye piyasası araçlarının aracılık maksadıyla alım satımının yürütülmesi işlemleri.</a:t>
            </a:r>
          </a:p>
          <a:p>
            <a:pPr marL="0" indent="0">
              <a:buNone/>
            </a:pPr>
            <a:r>
              <a:rPr lang="tr-TR"/>
              <a:t>m)	Başkaları lehine teminat, garanti ve sair yükümlülüklerin üstlenilmesi işlemleri gibi garanti işleri.</a:t>
            </a:r>
          </a:p>
          <a:p>
            <a:pPr marL="0" indent="0">
              <a:buNone/>
            </a:pPr>
            <a:r>
              <a:rPr lang="tr-TR"/>
              <a:t>n)	Yatırım danışmanlığı işlemleri.</a:t>
            </a:r>
          </a:p>
          <a:p>
            <a:pPr marL="0" indent="0">
              <a:buNone/>
            </a:pPr>
            <a:r>
              <a:rPr lang="tr-TR"/>
              <a:t>o)	Portföy işletmeciliği ve yönetimi.</a:t>
            </a:r>
          </a:p>
          <a:p>
            <a:pPr marL="0" indent="0">
              <a:buNone/>
            </a:pPr>
            <a:r>
              <a:rPr lang="tr-TR"/>
              <a:t>p)	Hazine Müsteşarlığı ve/veya Merkez Bankası ve kuruluş birlikleri nezdinde oluşturulan bir sözleşme kapsamında üstlenilen yükümlülükler çerçevesinde alım satım işlemlerine ilişkin piyasa yapıcılığı.</a:t>
            </a:r>
          </a:p>
          <a:p>
            <a:pPr marL="0" indent="0">
              <a:buNone/>
            </a:pPr>
            <a:endParaRPr lang="tr-TR"/>
          </a:p>
        </p:txBody>
      </p:sp>
    </p:spTree>
    <p:extLst>
      <p:ext uri="{BB962C8B-B14F-4D97-AF65-F5344CB8AC3E}">
        <p14:creationId xmlns:p14="http://schemas.microsoft.com/office/powerpoint/2010/main" val="2709593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447800"/>
            <a:ext cx="8928992" cy="4572000"/>
          </a:xfrm>
        </p:spPr>
        <p:txBody>
          <a:bodyPr/>
          <a:lstStyle/>
          <a:p>
            <a:pPr marL="0" indent="0">
              <a:buNone/>
            </a:pPr>
            <a:r>
              <a:rPr lang="tr-TR" b="1"/>
              <a:t>2.5.	DFİF (Destekleme ve Fiyat İstikrarı Fonu) Kesintisi</a:t>
            </a:r>
          </a:p>
          <a:p>
            <a:pPr marL="0" indent="0">
              <a:buNone/>
            </a:pPr>
            <a:r>
              <a:rPr lang="tr-TR" smtClean="0"/>
              <a:t>	</a:t>
            </a:r>
          </a:p>
          <a:p>
            <a:pPr marL="0" indent="0">
              <a:buNone/>
            </a:pPr>
            <a:r>
              <a:rPr lang="tr-TR"/>
              <a:t>	</a:t>
            </a:r>
            <a:r>
              <a:rPr lang="tr-TR" smtClean="0"/>
              <a:t>Dış </a:t>
            </a:r>
            <a:r>
              <a:rPr lang="tr-TR"/>
              <a:t>Ticaret Müsteşarlığı ve İhracatçı Birliklerinin izinleri ile yönetilen Türkiye'de ülke ekonomisi için üretim, dışsatım ve işlendirme bakımından önemli görülen kesimleri desteklemek ve tarımsal girdilere sübvansiyon sağlamak amacıyla oluşturulan; kaynağı çeşitli malların dışsatımı FOB değeri ve dışalım malları CIF değeri üzerinden yapılan kesintiler olan ve 1980 yılında kurulan fondur. Fon TC Merkez Bankası nezdinde açılan bir hesapta tutulmaktadır.</a:t>
            </a:r>
          </a:p>
          <a:p>
            <a:pPr marL="0" indent="0">
              <a:buNone/>
            </a:pPr>
            <a:endParaRPr lang="tr-TR"/>
          </a:p>
        </p:txBody>
      </p:sp>
    </p:spTree>
    <p:extLst>
      <p:ext uri="{BB962C8B-B14F-4D97-AF65-F5344CB8AC3E}">
        <p14:creationId xmlns:p14="http://schemas.microsoft.com/office/powerpoint/2010/main" val="987947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fontScale="92500"/>
          </a:bodyPr>
          <a:lstStyle/>
          <a:p>
            <a:pPr marL="0" indent="0">
              <a:buNone/>
            </a:pPr>
            <a:r>
              <a:rPr lang="tr-TR" b="1"/>
              <a:t>2.6.	İhracat Bedelllerinin Yurda Getirilmesi</a:t>
            </a:r>
          </a:p>
          <a:p>
            <a:pPr marL="0" indent="0">
              <a:buNone/>
            </a:pPr>
            <a:r>
              <a:rPr lang="tr-TR" smtClean="0"/>
              <a:t>	Türk </a:t>
            </a:r>
            <a:r>
              <a:rPr lang="tr-TR"/>
              <a:t>Parası Kıymetini Koruma Hakkında 32 Sayılı Kararda Değişiklik Yapılmasına Dair Karar, 2008/13186 bakanlar kurulu kararı ile kaldırılmıştır. Yeni düzenlemeye göre ihracatçı istediği süre içinde dövizini yurda getirebilir.</a:t>
            </a:r>
          </a:p>
          <a:p>
            <a:pPr marL="0" indent="0">
              <a:buNone/>
            </a:pPr>
            <a:r>
              <a:rPr lang="tr-TR" smtClean="0"/>
              <a:t>	İhracat </a:t>
            </a:r>
            <a:r>
              <a:rPr lang="tr-TR"/>
              <a:t>bedelinin tahsili aşağıdaki gibi tahsil edilerek gerek döviz, gerek Türk Lirası olarak efektif şeklinde de yurda getirilebilir. Tahsilat</a:t>
            </a:r>
          </a:p>
          <a:p>
            <a:pPr marL="0" indent="0">
              <a:buNone/>
            </a:pPr>
            <a:r>
              <a:rPr lang="tr-TR"/>
              <a:t>	Bankalar aracılığıyla havale şeklinde,</a:t>
            </a:r>
          </a:p>
          <a:p>
            <a:pPr marL="0" indent="0">
              <a:buNone/>
            </a:pPr>
            <a:r>
              <a:rPr lang="tr-TR"/>
              <a:t>	İthalatçı, ihracatçı veya bunlar adına hareket ettiğini beyan eden Türkiye’de veya dışarıda yerleşik üçüncü kişilerce çek ve/veya efektif olarak</a:t>
            </a:r>
          </a:p>
          <a:p>
            <a:pPr marL="0" indent="0">
              <a:buNone/>
            </a:pPr>
            <a:r>
              <a:rPr lang="tr-TR"/>
              <a:t>	Kredi kartı ile</a:t>
            </a:r>
          </a:p>
          <a:p>
            <a:pPr marL="0" indent="0">
              <a:buNone/>
            </a:pPr>
            <a:r>
              <a:rPr lang="tr-TR"/>
              <a:t>Yapılabilir. İlgililerce ihracat bedellerinin bankalardan efektif olarak alınması halinde bu efektiflerin iadesi suretiyle bilahare ihracat bedeli olarak alışı yapılamaz. İhracat  bedelleri, Türkiye’deki bankalarca yurt dışındaki bankalara ve gerçek veya tüzel kişilere açılan kredilerden karşılanabilir.</a:t>
            </a:r>
          </a:p>
          <a:p>
            <a:pPr marL="0" indent="0">
              <a:buNone/>
            </a:pPr>
            <a:endParaRPr lang="tr-TR"/>
          </a:p>
        </p:txBody>
      </p:sp>
    </p:spTree>
    <p:extLst>
      <p:ext uri="{BB962C8B-B14F-4D97-AF65-F5344CB8AC3E}">
        <p14:creationId xmlns:p14="http://schemas.microsoft.com/office/powerpoint/2010/main" val="3801685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lnSpcReduction="10000"/>
          </a:bodyPr>
          <a:lstStyle/>
          <a:p>
            <a:pPr marL="0" indent="0">
              <a:buNone/>
            </a:pPr>
            <a:r>
              <a:rPr lang="tr-TR" b="1"/>
              <a:t>2.7.	Görünmeyen İşlem Hareketleri</a:t>
            </a:r>
          </a:p>
          <a:p>
            <a:pPr marL="0" indent="0">
              <a:buNone/>
            </a:pPr>
            <a:r>
              <a:rPr lang="tr-TR" smtClean="0"/>
              <a:t>	Dış </a:t>
            </a:r>
            <a:r>
              <a:rPr lang="tr-TR"/>
              <a:t>ticarette görünmeyenler ya da görünmeyen işlemler, hizmet alım satımını gösteren kalemlerdir. Hizmetler, alım satımları sırasında ülke sınırlarından ve gümrüklerden görülür bir şekilde geçip kesin olarak tespit edilemediğinden bu adı taşırlar.</a:t>
            </a:r>
          </a:p>
          <a:p>
            <a:pPr marL="0" indent="0">
              <a:buNone/>
            </a:pPr>
            <a:r>
              <a:rPr lang="tr-TR" smtClean="0"/>
              <a:t>	Görünmeyen </a:t>
            </a:r>
            <a:r>
              <a:rPr lang="tr-TR"/>
              <a:t>İşlemlere ilişkin 22.2.2000 – KAMBİYO: 2000/9 sayılı Özel Bildiride belirtilen kamu kurum ve kuruluşlarının (NATO ithalatı hariç) akaryakıt (Ham petrol ve petrol ürünleri), hububat, gübre, fosfat kayası, asitler, demir cevheri ve kömür ithali için  CFR, CIF, vb. teslim şekillerine göre yapılacak akreditif açtırma veya diğer ödeme şekillerine ilişkin transfer taleplerinde navlun (taşıma) ile ilgili olarak DTM’nin izni aranır.</a:t>
            </a:r>
          </a:p>
          <a:p>
            <a:pPr marL="0" indent="0">
              <a:buNone/>
            </a:pPr>
            <a:r>
              <a:rPr lang="tr-TR" smtClean="0"/>
              <a:t>	Görünmeyen </a:t>
            </a:r>
            <a:r>
              <a:rPr lang="tr-TR"/>
              <a:t>işlemlerin en önemlileri, üretim faktörlerinin (emek ve sermaye) sebep olduğu döviz giriş ve çıkışlarıdır. Bunlar sırasıyla şunlardır :</a:t>
            </a:r>
          </a:p>
          <a:p>
            <a:pPr marL="0" indent="0">
              <a:buNone/>
            </a:pPr>
            <a:r>
              <a:rPr lang="tr-TR"/>
              <a:t>	Borç faizi ödemeleri</a:t>
            </a:r>
          </a:p>
          <a:p>
            <a:pPr marL="0" indent="0">
              <a:buNone/>
            </a:pPr>
            <a:r>
              <a:rPr lang="tr-TR"/>
              <a:t>	İşçi dövizleri ya da işçi gelirleri</a:t>
            </a:r>
          </a:p>
          <a:p>
            <a:pPr marL="0" indent="0">
              <a:buNone/>
            </a:pPr>
            <a:r>
              <a:rPr lang="tr-TR"/>
              <a:t>	Kar transferleri</a:t>
            </a:r>
          </a:p>
          <a:p>
            <a:pPr marL="0" indent="0">
              <a:buNone/>
            </a:pPr>
            <a:r>
              <a:rPr lang="tr-TR"/>
              <a:t>	Diğer görünmeyenler</a:t>
            </a:r>
          </a:p>
        </p:txBody>
      </p:sp>
    </p:spTree>
    <p:extLst>
      <p:ext uri="{BB962C8B-B14F-4D97-AF65-F5344CB8AC3E}">
        <p14:creationId xmlns:p14="http://schemas.microsoft.com/office/powerpoint/2010/main" val="429740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10000"/>
          </a:bodyPr>
          <a:lstStyle/>
          <a:p>
            <a:pPr marL="0" indent="0">
              <a:buNone/>
            </a:pPr>
            <a:r>
              <a:rPr lang="tr-TR" b="1"/>
              <a:t>2.8.	Döviz Ödemesi Gerektiren İşlemler</a:t>
            </a:r>
          </a:p>
          <a:p>
            <a:pPr marL="0" indent="0">
              <a:buNone/>
            </a:pPr>
            <a:r>
              <a:rPr lang="tr-TR"/>
              <a:t>Döviz ödemesi gerektiren haller aşağıdaki gibi sıralanmıştır;</a:t>
            </a:r>
          </a:p>
          <a:p>
            <a:pPr marL="0" indent="0">
              <a:buNone/>
            </a:pPr>
            <a:r>
              <a:rPr lang="tr-TR"/>
              <a:t>	Görünmeyen işlemlerle ilgili döviz veya Türk Lirası ödemeleri bankaların kendi kaynaklarından satış yapılarak veya talep üzerine ilgililere ait döviz hesaplarından doğrudan yapılır. Bu ödemeler yurt dışına transfer şeklinde yapılabileceği gibi alacaklı adına Türkiye’de açılmış döviz hesabına virman suretiyle de yapılabilir.</a:t>
            </a:r>
          </a:p>
          <a:p>
            <a:pPr marL="0" indent="0">
              <a:buNone/>
            </a:pPr>
            <a:r>
              <a:rPr lang="tr-TR"/>
              <a:t>	Döviz satış ve Türk parası transfer taleplerinin yazılı olarak yapılması esastır. Ancak resmi mercilerce verilen belgelere istinaden yapılan transferlerde yazılı talep aranmaz.</a:t>
            </a:r>
          </a:p>
          <a:p>
            <a:pPr marL="0" indent="0">
              <a:buNone/>
            </a:pPr>
            <a:r>
              <a:rPr lang="tr-TR"/>
              <a:t>	Döviz hesaplarından yapılması istenen transfer taleplerinde, borcu ifade eden döviz cinsi ile döviz hesabındaki döviz cinsinin farklı olması halinde tansferi yapan bankanın çapraz kurları uygulanır.</a:t>
            </a:r>
          </a:p>
          <a:p>
            <a:pPr marL="0" indent="0">
              <a:buNone/>
            </a:pPr>
            <a:r>
              <a:rPr lang="tr-TR"/>
              <a:t>	5.000 dolar (dahil) veya eşiti döviz tutarının altındaki hizmet ithali bedellerinin transferi için belge ibrazı zorunlu değildir; beyana göre işlem yapılır. Belge ibrazı</a:t>
            </a:r>
          </a:p>
          <a:p>
            <a:pPr marL="0" indent="0">
              <a:buNone/>
            </a:pPr>
            <a:r>
              <a:rPr lang="tr-TR"/>
              <a:t>5.000 doları aşan tutarlar için zorunludur.</a:t>
            </a:r>
          </a:p>
          <a:p>
            <a:pPr marL="0" indent="0">
              <a:buNone/>
            </a:pPr>
            <a:endParaRPr lang="tr-TR"/>
          </a:p>
        </p:txBody>
      </p:sp>
    </p:spTree>
    <p:extLst>
      <p:ext uri="{BB962C8B-B14F-4D97-AF65-F5344CB8AC3E}">
        <p14:creationId xmlns:p14="http://schemas.microsoft.com/office/powerpoint/2010/main" val="3944562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552728"/>
          </a:xfrm>
        </p:spPr>
        <p:txBody>
          <a:bodyPr>
            <a:normAutofit fontScale="85000" lnSpcReduction="20000"/>
          </a:bodyPr>
          <a:lstStyle/>
          <a:p>
            <a:pPr marL="0" indent="0">
              <a:buNone/>
            </a:pPr>
            <a:r>
              <a:rPr lang="tr-TR"/>
              <a:t>	Döviz olarak tutulan mal ihracı bedellerinden TCMB’na varsa zorunlu döviz devri yapıldıktan sonra kalan kısmı ile hizmet ihracı bedelleri, ihracatçının görünmeyen işlemlere ilişkin giderlerinin, kredi ana para ve faizleri ile mal ithali bedellerinin ödenmesinde kullanılabilir.</a:t>
            </a:r>
          </a:p>
          <a:p>
            <a:pPr marL="0" indent="0">
              <a:buNone/>
            </a:pPr>
            <a:r>
              <a:rPr lang="tr-TR"/>
              <a:t>	Güney Kıbrıs Rum Kesimine, TPPK Hakkında 32 sayılı Kararın 4. maddesi ile görünmeyen işlemler çerçevesinde yapılacak döviz transferlerinde Başbakanlık Hazine Müsteşarlığı Banka ve Kambiyo Genel Müdürlüğünün izni aranır.</a:t>
            </a:r>
          </a:p>
          <a:p>
            <a:pPr marL="0" indent="0">
              <a:buNone/>
            </a:pPr>
            <a:r>
              <a:rPr lang="tr-TR" smtClean="0"/>
              <a:t>	Serbest </a:t>
            </a:r>
            <a:r>
              <a:rPr lang="tr-TR"/>
              <a:t>bölgelerde faaliyet gösteren firmaların serbest bölgelerde faaliyette bulunan bankalar aracılığıyla Güney Kıbrıs Rum Kesimine yapacakları döviz transferlerinde de, Başbakanlık Hazine Müsteşarlığı Banka ve Kambiyo Genel Müdürlüğünün izni aranır.</a:t>
            </a:r>
          </a:p>
          <a:p>
            <a:pPr marL="0" indent="0">
              <a:buNone/>
            </a:pPr>
            <a:r>
              <a:rPr lang="tr-TR" smtClean="0"/>
              <a:t>	Türk </a:t>
            </a:r>
            <a:r>
              <a:rPr lang="tr-TR"/>
              <a:t>Parasının Kıymetini Koruma Kanunununa göre; aşağıda belirtilen döviz transfer edilebilecek hizmetler ve giderler için Türk parası transferi suretiyle de ödeme yapılabilir.</a:t>
            </a:r>
          </a:p>
          <a:p>
            <a:pPr marL="0" indent="0">
              <a:buNone/>
            </a:pPr>
            <a:r>
              <a:rPr lang="tr-TR" smtClean="0"/>
              <a:t>	</a:t>
            </a:r>
            <a:r>
              <a:rPr lang="tr-TR" b="1" smtClean="0"/>
              <a:t>Dış </a:t>
            </a:r>
            <a:r>
              <a:rPr lang="tr-TR" b="1"/>
              <a:t>Ticaretle ve Taşımacılık ile ilgili olan ödemeler şunlardır:</a:t>
            </a:r>
          </a:p>
          <a:p>
            <a:pPr marL="0" indent="0">
              <a:buNone/>
            </a:pPr>
            <a:r>
              <a:rPr lang="tr-TR"/>
              <a:t>	Dokümantasyon giderleri</a:t>
            </a:r>
          </a:p>
          <a:p>
            <a:pPr marL="0" indent="0">
              <a:buNone/>
            </a:pPr>
            <a:r>
              <a:rPr lang="tr-TR"/>
              <a:t>	Antrepo, depolama, gümrükten çekme ve benzeri ödemeler</a:t>
            </a:r>
          </a:p>
          <a:p>
            <a:pPr marL="0" indent="0">
              <a:buNone/>
            </a:pPr>
            <a:r>
              <a:rPr lang="tr-TR"/>
              <a:t>	Transit Nakliyatla İlgili Giderler</a:t>
            </a:r>
          </a:p>
          <a:p>
            <a:pPr marL="0" indent="0">
              <a:buNone/>
            </a:pPr>
            <a:r>
              <a:rPr lang="tr-TR"/>
              <a:t>	Gümrük Vergi ve Resimleri ile Benzeri Ücretler</a:t>
            </a:r>
          </a:p>
          <a:p>
            <a:pPr marL="0" indent="0">
              <a:buNone/>
            </a:pPr>
            <a:r>
              <a:rPr lang="tr-TR"/>
              <a:t>	İhracatçıların gümrük vergi ve resimleri ile benzeri ücretleridir</a:t>
            </a:r>
          </a:p>
          <a:p>
            <a:pPr marL="0" indent="0">
              <a:buNone/>
            </a:pPr>
            <a:endParaRPr lang="tr-TR"/>
          </a:p>
        </p:txBody>
      </p:sp>
    </p:spTree>
    <p:extLst>
      <p:ext uri="{BB962C8B-B14F-4D97-AF65-F5344CB8AC3E}">
        <p14:creationId xmlns:p14="http://schemas.microsoft.com/office/powerpoint/2010/main" val="1560991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10000"/>
          </a:bodyPr>
          <a:lstStyle/>
          <a:p>
            <a:pPr marL="0" indent="0">
              <a:buNone/>
            </a:pPr>
            <a:r>
              <a:rPr lang="tr-TR" b="1"/>
              <a:t>2.8.1.	İthalat Bedellerinin Ödenmesi</a:t>
            </a:r>
          </a:p>
          <a:p>
            <a:pPr marL="0" indent="0">
              <a:buNone/>
            </a:pPr>
            <a:r>
              <a:rPr lang="tr-TR" smtClean="0"/>
              <a:t>	İthalat </a:t>
            </a:r>
            <a:r>
              <a:rPr lang="tr-TR"/>
              <a:t>bedelleri, ithalata aracılık eden bankalar ve özel finans kurumlarının kendi kaynaklarından ve bakanlıkça belirlenecek usuller çerçevesinde ilgililere ait döviz hesaplarından genel bankacılık teamüllerine alıcı ve satıcı arasındaki anlaşmalar uygun bir şekilde döviz olarak veya Türk lirası olarak ödenir.</a:t>
            </a:r>
          </a:p>
          <a:p>
            <a:pPr marL="0" indent="0">
              <a:buNone/>
            </a:pPr>
            <a:r>
              <a:rPr lang="tr-TR" smtClean="0"/>
              <a:t>İthalattaki </a:t>
            </a:r>
            <a:r>
              <a:rPr lang="tr-TR"/>
              <a:t>ödeme şekillerine ilişkin esas ve usulleri MB belirler.</a:t>
            </a:r>
          </a:p>
          <a:p>
            <a:pPr marL="0" indent="0">
              <a:buNone/>
            </a:pPr>
            <a:r>
              <a:rPr lang="tr-TR" smtClean="0"/>
              <a:t>İthalat </a:t>
            </a:r>
            <a:r>
              <a:rPr lang="tr-TR"/>
              <a:t>bedelleri;</a:t>
            </a:r>
          </a:p>
          <a:p>
            <a:pPr marL="0" indent="0">
              <a:buNone/>
            </a:pPr>
            <a:r>
              <a:rPr lang="tr-TR"/>
              <a:t>	Banka kaynaklarından,</a:t>
            </a:r>
          </a:p>
          <a:p>
            <a:pPr marL="0" indent="0">
              <a:buNone/>
            </a:pPr>
            <a:r>
              <a:rPr lang="tr-TR"/>
              <a:t>	İthalatçıya ait DTH’dan,</a:t>
            </a:r>
          </a:p>
          <a:p>
            <a:pPr marL="0" indent="0">
              <a:buNone/>
            </a:pPr>
            <a:r>
              <a:rPr lang="tr-TR"/>
              <a:t>	Alışı yapılmamış ihracat bedelinden,</a:t>
            </a:r>
          </a:p>
          <a:p>
            <a:pPr marL="0" indent="0">
              <a:buNone/>
            </a:pPr>
            <a:r>
              <a:rPr lang="tr-TR"/>
              <a:t>	Kredi kartından,</a:t>
            </a:r>
          </a:p>
          <a:p>
            <a:pPr marL="0" indent="0">
              <a:buNone/>
            </a:pPr>
            <a:r>
              <a:rPr lang="tr-TR"/>
              <a:t>	Sermaye hareketlerine ilişkin hükümler çerçevesinde sağlanan kredilerden karşılanmak suretiyle ödenebilir.</a:t>
            </a:r>
          </a:p>
          <a:p>
            <a:pPr marL="0" indent="0">
              <a:buNone/>
            </a:pPr>
            <a:r>
              <a:rPr lang="tr-TR" smtClean="0"/>
              <a:t>	Bedeli </a:t>
            </a:r>
            <a:r>
              <a:rPr lang="tr-TR"/>
              <a:t>kredi kartı, DTH ve krediden karşılanan ithalatta DSB düzenlenmez, ithalatçıya transferin yapıldığına dair yazı verilir.</a:t>
            </a:r>
          </a:p>
          <a:p>
            <a:pPr marL="0" indent="0">
              <a:buNone/>
            </a:pPr>
            <a:endParaRPr lang="tr-TR"/>
          </a:p>
        </p:txBody>
      </p:sp>
    </p:spTree>
    <p:extLst>
      <p:ext uri="{BB962C8B-B14F-4D97-AF65-F5344CB8AC3E}">
        <p14:creationId xmlns:p14="http://schemas.microsoft.com/office/powerpoint/2010/main" val="2444740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80720"/>
          </a:xfrm>
        </p:spPr>
        <p:txBody>
          <a:bodyPr>
            <a:normAutofit fontScale="92500"/>
          </a:bodyPr>
          <a:lstStyle/>
          <a:p>
            <a:pPr marL="0" indent="0">
              <a:buNone/>
            </a:pPr>
            <a:r>
              <a:rPr lang="tr-TR" b="1"/>
              <a:t>2.9.	Döviz Tevdiat Hesabı (DTH)</a:t>
            </a:r>
          </a:p>
          <a:p>
            <a:pPr marL="0" indent="0" algn="just">
              <a:buNone/>
            </a:pPr>
            <a:r>
              <a:rPr lang="tr-TR" smtClean="0"/>
              <a:t>	Mevduat(tevdiat</a:t>
            </a:r>
            <a:r>
              <a:rPr lang="tr-TR"/>
              <a:t>), bir gerçek veya tüzel kişinin sahip olduğu hazır bir satın alma gücünün  kullanılmayarak vadeli veya vadesiz olarak bankaya bırakılmasıdır.</a:t>
            </a:r>
          </a:p>
          <a:p>
            <a:pPr marL="0" indent="0" algn="just">
              <a:buNone/>
            </a:pPr>
            <a:endParaRPr lang="tr-TR"/>
          </a:p>
          <a:p>
            <a:pPr marL="0" indent="0" algn="just">
              <a:buNone/>
            </a:pPr>
            <a:r>
              <a:rPr lang="tr-TR" smtClean="0"/>
              <a:t>	Gerek </a:t>
            </a:r>
            <a:r>
              <a:rPr lang="tr-TR"/>
              <a:t>yurt dışında gerek yurt içinde yerleşik gerçek veya tüzel kişilerin, serbest tasarruflarında bulunan döviz veya efektiflerle, banka veya özel finans kurumlarında açtırdıkları tevdiat hesaplarıdır. Bu hesaplardaki dövizlerin kullanımı serbesttir.</a:t>
            </a:r>
          </a:p>
          <a:p>
            <a:pPr marL="0" indent="0" algn="just">
              <a:buNone/>
            </a:pPr>
            <a:r>
              <a:rPr lang="tr-TR" smtClean="0"/>
              <a:t>	</a:t>
            </a:r>
          </a:p>
          <a:p>
            <a:pPr marL="0" indent="0" algn="just">
              <a:buNone/>
            </a:pPr>
            <a:r>
              <a:rPr lang="tr-TR"/>
              <a:t>	</a:t>
            </a:r>
            <a:r>
              <a:rPr lang="tr-TR" smtClean="0"/>
              <a:t>Kural </a:t>
            </a:r>
            <a:r>
              <a:rPr lang="tr-TR"/>
              <a:t>olarak bu hesaplardaki dövizlerin ihracat bedeli olarak alışı yapılamaz. Bir  başka ifadeyle, ihracatçı, yaptığı ihracat sebebiyle üstlendiği kambiyo taahhüdünü, kendisi veya bir üçüncü kişi adına açılmış DTH’deki dövizleri banka sitemine devretmek suretiyle yerine getiremez. MB ve bankalar TC’de ve yurt dışında yerleşik kişiler adına DTH ve altın depo hesapları açabilirler. Bu hesaplar üzerinde sahipleri serbestçe tasarrufta bulunabilirler. </a:t>
            </a:r>
          </a:p>
          <a:p>
            <a:pPr marL="0" indent="0">
              <a:buNone/>
            </a:pPr>
            <a:endParaRPr lang="tr-TR"/>
          </a:p>
        </p:txBody>
      </p:sp>
    </p:spTree>
    <p:extLst>
      <p:ext uri="{BB962C8B-B14F-4D97-AF65-F5344CB8AC3E}">
        <p14:creationId xmlns:p14="http://schemas.microsoft.com/office/powerpoint/2010/main" val="81622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76672"/>
            <a:ext cx="8856984" cy="6120680"/>
          </a:xfrm>
        </p:spPr>
        <p:txBody>
          <a:bodyPr/>
          <a:lstStyle/>
          <a:p>
            <a:pPr marL="0" indent="0">
              <a:buNone/>
            </a:pPr>
            <a:r>
              <a:rPr lang="tr-TR" b="1"/>
              <a:t>2.9.1.	İhracat hesabının kapatılması</a:t>
            </a:r>
          </a:p>
          <a:p>
            <a:pPr marL="0" indent="0">
              <a:buNone/>
            </a:pPr>
            <a:r>
              <a:rPr lang="tr-TR" smtClean="0"/>
              <a:t>	İhracat </a:t>
            </a:r>
            <a:r>
              <a:rPr lang="tr-TR"/>
              <a:t>hesapları, GB, fatura ve yurt dışına döviz ödenmesini gerektiren belgeler ile bedelin tahsiline ilişkin DAB'nin bir araya gelmesiyle bankalarca kapatılır. Bankalar;</a:t>
            </a:r>
          </a:p>
          <a:p>
            <a:pPr marL="0" indent="0">
              <a:buNone/>
            </a:pPr>
            <a:endParaRPr lang="tr-TR"/>
          </a:p>
          <a:p>
            <a:pPr marL="0" indent="0">
              <a:buNone/>
            </a:pPr>
            <a:r>
              <a:rPr lang="tr-TR"/>
              <a:t>	Bankaların ihraç bedelinin tahsilini izlemekten,</a:t>
            </a:r>
          </a:p>
          <a:p>
            <a:pPr marL="0" indent="0">
              <a:buNone/>
            </a:pPr>
            <a:r>
              <a:rPr lang="tr-TR"/>
              <a:t>	İhraçlarında DFİF'e prim kesintisi yapılan malların ihracında, bedeli tahsil edilmeksizin veya tahsili garanti altına alınmaksızın malı temsil eden belgelerin alıcılara teslim edilmemesini  sağlamaktan sorumludur</a:t>
            </a:r>
          </a:p>
          <a:p>
            <a:pPr marL="0" indent="0">
              <a:buNone/>
            </a:pPr>
            <a:endParaRPr lang="tr-TR"/>
          </a:p>
        </p:txBody>
      </p:sp>
    </p:spTree>
    <p:extLst>
      <p:ext uri="{BB962C8B-B14F-4D97-AF65-F5344CB8AC3E}">
        <p14:creationId xmlns:p14="http://schemas.microsoft.com/office/powerpoint/2010/main" val="2667333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85000" lnSpcReduction="20000"/>
          </a:bodyPr>
          <a:lstStyle/>
          <a:p>
            <a:pPr marL="0" indent="0">
              <a:buNone/>
            </a:pPr>
            <a:r>
              <a:rPr lang="tr-TR" b="1"/>
              <a:t>2.9.2.	Kredi Mektuplu Döviz Tevdiat ve Süper Döviz Hesapları</a:t>
            </a:r>
          </a:p>
          <a:p>
            <a:pPr marL="0" indent="0">
              <a:buNone/>
            </a:pPr>
            <a:r>
              <a:rPr lang="tr-TR" smtClean="0"/>
              <a:t>	Kredi </a:t>
            </a:r>
            <a:r>
              <a:rPr lang="tr-TR"/>
              <a:t>mektuplu döviz tevdiat ve süper döviz hesapları Türkiye Cumhuriyet Merkez Bankasınca (TCMB) geliştirilen sisteme göre işleyen, yurt dışında ikamet eden, oturma veya çalışma izni ya da hakkı bulunan T.C.Vatandaşları veya 5203 Sayılı Kanunla Tanınan Hakların Kullanılmasına İlişkin Belge’ye (Belge) sahip gerçek kişiler tarafından Türkiye Cumhuriyet Merkez Bankası nezdinde, belirlenmiş dövizler üzerinden açılan döviz mevduat hesaplarıdır.</a:t>
            </a:r>
          </a:p>
          <a:p>
            <a:pPr marL="0" indent="0">
              <a:buNone/>
            </a:pPr>
            <a:r>
              <a:rPr lang="tr-TR" smtClean="0"/>
              <a:t>	Açılan </a:t>
            </a:r>
            <a:r>
              <a:rPr lang="tr-TR"/>
              <a:t>bu hesaplar karşılığında, Türkiye Cumhuriyet Merkez Bankasınca hesap sahipleri adına “Kredi Mektubu” veya “Süper Döviz Hesabı Cüzdanı” düzenlenir.</a:t>
            </a:r>
          </a:p>
          <a:p>
            <a:pPr marL="0" indent="0">
              <a:buNone/>
            </a:pPr>
            <a:r>
              <a:rPr lang="tr-TR"/>
              <a:t>	Kredi Mektubu; Kredi mektuplu döviz tevdiat hesabı açılması karşılığında düzenlenen, üzerinde yazılı olan miktara kadar dövizin, TCMB veya yurt dışında kendileriyle özel anlaşma yapılan aracı bankalar tarafından üzerinde hüviyeti bildirilen ilgilisine ödeme yapılabilmesini sağlayan bir belgedir.</a:t>
            </a:r>
          </a:p>
          <a:p>
            <a:pPr marL="0" indent="0">
              <a:buNone/>
            </a:pPr>
            <a:r>
              <a:rPr lang="tr-TR"/>
              <a:t>	Süper Döviz Hesabı Cüzdanı; Süper döviz hesabı açılması karşılığında düzenlenen, hesabında kayıtlı miktardaki dövizin, Türkiye Cumhuriyet Merkez Bankası tarafından ilgilisine ödenebilmesini sağlayan hesap cüzdanıdır.</a:t>
            </a:r>
          </a:p>
          <a:p>
            <a:pPr marL="0" indent="0">
              <a:buNone/>
            </a:pPr>
            <a:r>
              <a:rPr lang="tr-TR"/>
              <a:t>Bir şahıs adına açılan kredi mektuplu döviz tevdiat ve süper döviz hesaplarının her biri ayrı ve bağımsız olarak işleme tabi tutulur.</a:t>
            </a:r>
          </a:p>
          <a:p>
            <a:pPr marL="0" indent="0">
              <a:buNone/>
            </a:pPr>
            <a:r>
              <a:rPr lang="tr-TR" smtClean="0"/>
              <a:t>	Bu </a:t>
            </a:r>
            <a:r>
              <a:rPr lang="tr-TR"/>
              <a:t>hesaplar ve kredi mektupları ile süper döviz hesabı cüzdanları herhangi bir şekilde teminat olarak kullanılamaz ve bunlardan doğan alacak üçüncü şahıslara devir veya temlik edilemez.</a:t>
            </a:r>
          </a:p>
          <a:p>
            <a:pPr marL="0" indent="0">
              <a:buNone/>
            </a:pPr>
            <a:endParaRPr lang="tr-TR"/>
          </a:p>
        </p:txBody>
      </p:sp>
    </p:spTree>
    <p:extLst>
      <p:ext uri="{BB962C8B-B14F-4D97-AF65-F5344CB8AC3E}">
        <p14:creationId xmlns:p14="http://schemas.microsoft.com/office/powerpoint/2010/main" val="3221322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85000" lnSpcReduction="20000"/>
          </a:bodyPr>
          <a:lstStyle/>
          <a:p>
            <a:pPr marL="0" indent="0">
              <a:buNone/>
            </a:pPr>
            <a:r>
              <a:rPr lang="tr-TR"/>
              <a:t>	Kredi mektuplu döviz tevdiat ve süper döviz hesabını açtırabilecek kişiler;Yurt dışında ikamet eden, oturma veya çalışma izni ya da hakkı bulunan geçerli T.C.Kimliğine (T.C.Pasaportu veya T.C. Nüfus Cüzdanı) veya 5203 Sayılı Kanunla Tanınan Hakların Kullanılmasına İlişkin Belge’ye sahip gerçek kişiler Türkiye Cumhuriyet Merkez Bankası nezdinde kredi mektuplu döviz tevdiat hesabı ve süper döviz hesabı açtırabilirler.</a:t>
            </a:r>
          </a:p>
          <a:p>
            <a:pPr marL="0" indent="0">
              <a:buNone/>
            </a:pPr>
            <a:r>
              <a:rPr lang="tr-TR"/>
              <a:t>•	18 yaşından küçükler ile turistik, ticari veya sair amaçla yurt dışına seyahat edenler adına hesap açılamaz.</a:t>
            </a:r>
          </a:p>
          <a:p>
            <a:pPr marL="0" indent="0">
              <a:buNone/>
            </a:pPr>
            <a:r>
              <a:rPr lang="tr-TR"/>
              <a:t>•	Bu hesaplar “Tek” veya “Müşterek” hesap olarak açtırılabilir. “Tek Hesap” tek kişi adına açılan ve o kişi tarafından tasarruf edilebilen hesaptır.</a:t>
            </a:r>
          </a:p>
          <a:p>
            <a:pPr marL="0" indent="0">
              <a:buNone/>
            </a:pPr>
            <a:r>
              <a:rPr lang="tr-TR"/>
              <a:t>•	“Müşterek Hesap”, geçerli T.C.Kimliği / Belge hamili karı ve koca adına “Ve” / “Veya”lı olarak açılabilir. Eşlerden birinin hesap açma özelliğine sahip olması yeterlidir.</a:t>
            </a:r>
          </a:p>
          <a:p>
            <a:pPr marL="0" indent="0">
              <a:buNone/>
            </a:pPr>
            <a:r>
              <a:rPr lang="tr-TR"/>
              <a:t>•	“Ve”li hesap karı-kocanın birlikte, “Veya”lı hesap karı ve kocanın ayrı ayrı tasarruf yetkisine sahip oldukları hesaptır.</a:t>
            </a:r>
          </a:p>
          <a:p>
            <a:pPr marL="0" indent="0">
              <a:buNone/>
            </a:pPr>
            <a:r>
              <a:rPr lang="tr-TR"/>
              <a:t>•	“Veya”lı hesap sahiplerinden birinin, diğeri aleyhine mahkemeye veya icraya başvurmaları ve bu merciilerce TCMB’na usulü dairesinde ihtiyati tedbir veya ihtiyati haciz kararı tebliğ edilmesi halinde, TCMB hesaptan ödeme yapılmasını durdurur. Hesap sahipleri bu yola başvurmaksızın Türkiye Cumhuriyet Merkez Bankasına sadece bir ihtarname göndermek suretiyle hesaptan diğerine ödeme yapılmasına engel olamazlar</a:t>
            </a:r>
            <a:r>
              <a:rPr lang="tr-TR" smtClean="0"/>
              <a:t>.”</a:t>
            </a:r>
            <a:endParaRPr lang="tr-TR"/>
          </a:p>
        </p:txBody>
      </p:sp>
    </p:spTree>
    <p:extLst>
      <p:ext uri="{BB962C8B-B14F-4D97-AF65-F5344CB8AC3E}">
        <p14:creationId xmlns:p14="http://schemas.microsoft.com/office/powerpoint/2010/main" val="412354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04664"/>
            <a:ext cx="8784976" cy="6264696"/>
          </a:xfrm>
        </p:spPr>
        <p:txBody>
          <a:bodyPr/>
          <a:lstStyle/>
          <a:p>
            <a:pPr marL="0" indent="0">
              <a:buNone/>
            </a:pPr>
            <a:r>
              <a:rPr lang="tr-TR"/>
              <a:t>r)	Faktöring ve forfaiting işlemleri.</a:t>
            </a:r>
          </a:p>
          <a:p>
            <a:pPr marL="0" indent="0">
              <a:buNone/>
            </a:pPr>
            <a:r>
              <a:rPr lang="tr-TR"/>
              <a:t>s)	Bankalararası piyasada para alım satımı işlemlerine aracılık.</a:t>
            </a:r>
          </a:p>
          <a:p>
            <a:pPr marL="0" indent="0">
              <a:buNone/>
            </a:pPr>
            <a:r>
              <a:rPr lang="tr-TR"/>
              <a:t>t)	Finansal kiralama işlemleri.</a:t>
            </a:r>
          </a:p>
          <a:p>
            <a:pPr marL="0" indent="0">
              <a:buNone/>
            </a:pPr>
            <a:r>
              <a:rPr lang="tr-TR"/>
              <a:t>u)	Sigorta acenteliği ve bireysel emeklilik aracılık hizmetleri.</a:t>
            </a:r>
          </a:p>
          <a:p>
            <a:pPr marL="0" indent="0">
              <a:buNone/>
            </a:pPr>
            <a:r>
              <a:rPr lang="tr-TR"/>
              <a:t>v)	Kurulca belirlenecek diğer faaliyetler.</a:t>
            </a:r>
          </a:p>
          <a:p>
            <a:pPr marL="0" indent="0">
              <a:buNone/>
            </a:pPr>
            <a:r>
              <a:rPr lang="tr-TR"/>
              <a:t>Mevduat bankaları (b) ve (t), katılım bankaları (a), kalkınma ve yatırım bankaları (a) ve (b) bentlerinde belirtilen faaliyetleri gerçekleştiremezler.</a:t>
            </a:r>
          </a:p>
          <a:p>
            <a:pPr marL="0" indent="0">
              <a:buNone/>
            </a:pPr>
            <a:endParaRPr lang="tr-TR"/>
          </a:p>
        </p:txBody>
      </p:sp>
    </p:spTree>
    <p:extLst>
      <p:ext uri="{BB962C8B-B14F-4D97-AF65-F5344CB8AC3E}">
        <p14:creationId xmlns:p14="http://schemas.microsoft.com/office/powerpoint/2010/main" val="4069538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85000" lnSpcReduction="20000"/>
          </a:bodyPr>
          <a:lstStyle/>
          <a:p>
            <a:pPr marL="0" indent="0">
              <a:buNone/>
            </a:pPr>
            <a:r>
              <a:rPr lang="tr-TR" b="1"/>
              <a:t>2.9.3.	Alternatif Dövizli Mevduat (DCD)</a:t>
            </a:r>
          </a:p>
          <a:p>
            <a:pPr marL="0" indent="0">
              <a:buNone/>
            </a:pPr>
            <a:r>
              <a:rPr lang="tr-TR" smtClean="0"/>
              <a:t>	Döviz </a:t>
            </a:r>
            <a:r>
              <a:rPr lang="tr-TR"/>
              <a:t>piyasasına bağlı kısa dönemli esnek yatırım ürünleridir. Endeks olarak seçilen döviz cinsinin seviyesine göre itfadaki döviz cinsi banka tarafından belirlenen "yapılandırılmış" bir üründür. Temelde döviz opsiyon satışının mevduat şeklinde yapılandırılmış halidir. Yatırılan mevduatın başka bir para birimi cinsinden geri alınması riskine karşılık, normal mevduata göre çok daha yüksek getiri sağlayan bir üründür.</a:t>
            </a:r>
          </a:p>
          <a:p>
            <a:pPr marL="0" indent="0">
              <a:buNone/>
            </a:pPr>
            <a:endParaRPr lang="tr-TR"/>
          </a:p>
          <a:p>
            <a:pPr marL="0" indent="0">
              <a:buNone/>
            </a:pPr>
            <a:r>
              <a:rPr lang="tr-TR" smtClean="0"/>
              <a:t>	Önümüzdeki </a:t>
            </a:r>
            <a:r>
              <a:rPr lang="tr-TR"/>
              <a:t>dönemde USD'ın zayıflayacağı öngörüsüne sahip ve ileriki döneminde TRY ihtiyacınız varsa, USD-TRY Alternatif Dövizli Mevduat sizin için ideal bir üründür. Vade sonunda her iki kur cinsinden ne kadar faiz alacağınız başlangıçta belirlidir fakat belirli olmayan tek şey vade sonunda hangi para birimini geri alacağınızdır.</a:t>
            </a:r>
          </a:p>
          <a:p>
            <a:pPr marL="0" indent="0">
              <a:buNone/>
            </a:pPr>
            <a:endParaRPr lang="tr-TR"/>
          </a:p>
          <a:p>
            <a:pPr marL="0" indent="0">
              <a:buNone/>
            </a:pPr>
            <a:r>
              <a:rPr lang="tr-TR"/>
              <a:t>	İşlem Primi-Vade; İşlem vadesi ve işlem kurunu müşteri belirler. İşlem primi, işlem vadesi ve müşterinin belirleyeceği işlem kuruna göre değişkenlik gösterir. Güncel döviz kuru ile müşterinin belirleyeceği kur arasındaki fark büyüdükçe işlem pirimi azalır. Doğal olarak iki kur arasındaki fark azaldıkça müşterinin eline geçecek işlem primi de artacaktır.</a:t>
            </a:r>
          </a:p>
          <a:p>
            <a:pPr marL="0" indent="0">
              <a:buNone/>
            </a:pPr>
            <a:endParaRPr lang="tr-TR"/>
          </a:p>
          <a:p>
            <a:pPr marL="0" indent="0">
              <a:buNone/>
            </a:pPr>
            <a:r>
              <a:rPr lang="tr-TR"/>
              <a:t>	Avantajları; Alternatif Dövizli Mevduat'a yatırım yaparak, kur riski alarak, normal mevduattan çok daha yüksek bir getiri elde etme şansına sahip olursunuz.</a:t>
            </a:r>
          </a:p>
          <a:p>
            <a:pPr marL="0" indent="0">
              <a:buNone/>
            </a:pPr>
            <a:endParaRPr lang="tr-TR"/>
          </a:p>
          <a:p>
            <a:pPr marL="0" indent="0">
              <a:buNone/>
            </a:pPr>
            <a:endParaRPr lang="tr-TR"/>
          </a:p>
        </p:txBody>
      </p:sp>
    </p:spTree>
    <p:extLst>
      <p:ext uri="{BB962C8B-B14F-4D97-AF65-F5344CB8AC3E}">
        <p14:creationId xmlns:p14="http://schemas.microsoft.com/office/powerpoint/2010/main" val="407771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480720"/>
          </a:xfrm>
        </p:spPr>
        <p:txBody>
          <a:bodyPr>
            <a:normAutofit fontScale="77500" lnSpcReduction="20000"/>
          </a:bodyPr>
          <a:lstStyle/>
          <a:p>
            <a:pPr marL="0" indent="0">
              <a:buNone/>
            </a:pPr>
            <a:r>
              <a:rPr lang="tr-TR" b="1"/>
              <a:t>2.10.	Bankalarda Ödeme Sistemleri</a:t>
            </a:r>
          </a:p>
          <a:p>
            <a:pPr marL="0" indent="0">
              <a:buNone/>
            </a:pPr>
            <a:r>
              <a:rPr lang="tr-TR" smtClean="0"/>
              <a:t>	Avrupa </a:t>
            </a:r>
            <a:r>
              <a:rPr lang="tr-TR"/>
              <a:t>Birliği’ne üye ülkeler de parasal birliğe geçiş öncesinde gerçek zamanlı  birebir mutabakat ilkesiyle çalışan ödeme sistemleri kurmuşlardır. Bu ödeme sistemlerini birbirine bağlayan ve TARGET adı verilen ödeme sistemi sayesinde Avrupa Para Birliğinin yeni para birimi euro (€) cinsinden ödemelerin ülke sınırları ötesine hızla ve kolayca gönderilmesi mümkün olmaktadır.</a:t>
            </a:r>
          </a:p>
          <a:p>
            <a:pPr marL="0" indent="0">
              <a:buNone/>
            </a:pPr>
            <a:r>
              <a:rPr lang="tr-TR" smtClean="0"/>
              <a:t>	Ülkemiz</a:t>
            </a:r>
            <a:r>
              <a:rPr lang="tr-TR"/>
              <a:t>, Avrupa ülkelerinin çoğundan önce bir gerçek zamanlı birebir mutabakat ilkesiyle çalışan ödeme sistemi kurmuş bulunmaktadır.</a:t>
            </a:r>
          </a:p>
          <a:p>
            <a:pPr marL="0" indent="0">
              <a:buNone/>
            </a:pPr>
            <a:r>
              <a:rPr lang="tr-TR" smtClean="0"/>
              <a:t>Kim </a:t>
            </a:r>
            <a:r>
              <a:rPr lang="tr-TR"/>
              <a:t>belirledi?</a:t>
            </a:r>
          </a:p>
          <a:p>
            <a:pPr marL="0" indent="0">
              <a:buNone/>
            </a:pPr>
            <a:r>
              <a:rPr lang="tr-TR" smtClean="0"/>
              <a:t>	Ödeme </a:t>
            </a:r>
            <a:r>
              <a:rPr lang="tr-TR"/>
              <a:t>sistemleriyle ilgili temel ilkeler, uluslararası ödemelerin mutabakatlarıyla ilgili üst kuruluş olan ve “merkez bankalarının bankası” olarak nitelendirebileceğimiz Uluslararası Mutabakat Bankası (BIS)’in Ödeme ve Mutabakat Sistemleri Komitesi (CPSS) tarafından ödeme sistemleri alanındaki gelişimin izlenmesi, sorunların saptanması  ve çözüm yollarının araştırılması amacıyla yürütülen çalışma sonucunda geliştirilmiştir.</a:t>
            </a:r>
          </a:p>
          <a:p>
            <a:pPr marL="0" indent="0">
              <a:buNone/>
            </a:pPr>
            <a:r>
              <a:rPr lang="tr-TR" smtClean="0"/>
              <a:t>Temel </a:t>
            </a:r>
            <a:r>
              <a:rPr lang="tr-TR"/>
              <a:t>ilkeleri uygulamada merkez bankalarının görevi nedir?</a:t>
            </a:r>
          </a:p>
          <a:p>
            <a:pPr marL="0" indent="0">
              <a:buNone/>
            </a:pPr>
            <a:r>
              <a:rPr lang="tr-TR" smtClean="0"/>
              <a:t>	Temel </a:t>
            </a:r>
            <a:r>
              <a:rPr lang="tr-TR"/>
              <a:t>ilkelerin mali sistem bakımından önemli olan ödeme sistemlerine uygulanmasında merkez bankalarına düşen görevler şunlardır:</a:t>
            </a:r>
          </a:p>
          <a:p>
            <a:pPr marL="0" indent="0">
              <a:buNone/>
            </a:pPr>
            <a:r>
              <a:rPr lang="tr-TR" smtClean="0"/>
              <a:t>A</a:t>
            </a:r>
            <a:r>
              <a:rPr lang="tr-TR"/>
              <a:t>.	Ödeme sistemlerinin hedeflerini belirlemek ve açıklamak</a:t>
            </a:r>
          </a:p>
          <a:p>
            <a:pPr marL="0" indent="0">
              <a:buNone/>
            </a:pPr>
            <a:r>
              <a:rPr lang="tr-TR" smtClean="0"/>
              <a:t>B</a:t>
            </a:r>
            <a:r>
              <a:rPr lang="tr-TR"/>
              <a:t>.	İşlettikleri sistemlerin temel ilkelerle uyumluluğunu sağlamak</a:t>
            </a:r>
          </a:p>
          <a:p>
            <a:pPr marL="0" indent="0">
              <a:buNone/>
            </a:pPr>
            <a:r>
              <a:rPr lang="tr-TR" smtClean="0"/>
              <a:t>C</a:t>
            </a:r>
            <a:r>
              <a:rPr lang="tr-TR"/>
              <a:t>.	İşletmedikleri sistemlerin de temel ilkelerle uyumluluğunu denetlemek</a:t>
            </a:r>
          </a:p>
          <a:p>
            <a:pPr marL="0" indent="0">
              <a:buNone/>
            </a:pPr>
            <a:r>
              <a:rPr lang="tr-TR" smtClean="0"/>
              <a:t>D</a:t>
            </a:r>
            <a:r>
              <a:rPr lang="tr-TR"/>
              <a:t>.	Diğer ilgili ulusal ve uluslararası yetkili taraflarla işbirliği yapmak</a:t>
            </a:r>
          </a:p>
          <a:p>
            <a:pPr marL="0" indent="0">
              <a:buNone/>
            </a:pPr>
            <a:endParaRPr lang="tr-TR"/>
          </a:p>
        </p:txBody>
      </p:sp>
    </p:spTree>
    <p:extLst>
      <p:ext uri="{BB962C8B-B14F-4D97-AF65-F5344CB8AC3E}">
        <p14:creationId xmlns:p14="http://schemas.microsoft.com/office/powerpoint/2010/main" val="30858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84976" cy="6120680"/>
          </a:xfrm>
        </p:spPr>
        <p:txBody>
          <a:bodyPr>
            <a:normAutofit lnSpcReduction="10000"/>
          </a:bodyPr>
          <a:lstStyle/>
          <a:p>
            <a:pPr marL="0" indent="0" algn="ctr">
              <a:buNone/>
            </a:pPr>
            <a:r>
              <a:rPr lang="tr-TR" b="1"/>
              <a:t>2.10.1.	Elektronik Fon Transfer Sistemi (EFT) ve Elektronik Menkul Kıymet Transfer Sistemi (EMKT)</a:t>
            </a:r>
          </a:p>
          <a:p>
            <a:pPr marL="0" indent="0">
              <a:buNone/>
            </a:pPr>
            <a:endParaRPr lang="tr-TR"/>
          </a:p>
          <a:p>
            <a:pPr marL="0" indent="0">
              <a:buNone/>
            </a:pPr>
            <a:r>
              <a:rPr lang="tr-TR" smtClean="0"/>
              <a:t>	EFT </a:t>
            </a:r>
            <a:r>
              <a:rPr lang="tr-TR"/>
              <a:t>Sistemi bir bankadan diğerine Yeni Türk Lirası cinsinden ödeme gönderilmesini sağlayan elektronik ödeme sistemidir. EMKT Sistemi ise bir bankadan diğerine devlet tahvili ve hazine bonosu gibi menkul kıymetlerin aktarılmasını sağlayan sistemdir. Her iki sistem de gerçek zamanlı olarak çalışır, yani işlemler anında yapılır.</a:t>
            </a:r>
          </a:p>
          <a:p>
            <a:pPr marL="0" indent="0">
              <a:buNone/>
            </a:pPr>
            <a:endParaRPr lang="tr-TR"/>
          </a:p>
          <a:p>
            <a:pPr marL="0" indent="0">
              <a:buNone/>
            </a:pPr>
            <a:r>
              <a:rPr lang="tr-TR" smtClean="0"/>
              <a:t>	Sistemler </a:t>
            </a:r>
            <a:r>
              <a:rPr lang="tr-TR"/>
              <a:t>sadece YTL cinsinden ödemeler ile menkul kıymetlerin aktarılmasını ve hesapların mutabakatını (kesinleştirilmesini) sağlamakla kalmaz;  çeşitli  raporların alınmasına ve ihale teklifi, genel duyuru gibi haber nitelikli mesajların kullanılmasına da olanak verir. Uluslararası literatürde EFT Sistemi TIC-RTGS adıyla, EMKT Sistemi ise TIC-ESTS adıyla bilinmektedir.</a:t>
            </a:r>
          </a:p>
          <a:p>
            <a:pPr marL="0" indent="0">
              <a:buNone/>
            </a:pPr>
            <a:endParaRPr lang="tr-TR"/>
          </a:p>
        </p:txBody>
      </p:sp>
    </p:spTree>
    <p:extLst>
      <p:ext uri="{BB962C8B-B14F-4D97-AF65-F5344CB8AC3E}">
        <p14:creationId xmlns:p14="http://schemas.microsoft.com/office/powerpoint/2010/main" val="80379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624736"/>
          </a:xfrm>
        </p:spPr>
        <p:txBody>
          <a:bodyPr>
            <a:normAutofit lnSpcReduction="10000"/>
          </a:bodyPr>
          <a:lstStyle/>
          <a:p>
            <a:pPr marL="0" indent="0">
              <a:buNone/>
            </a:pPr>
            <a:r>
              <a:rPr lang="tr-TR" b="1"/>
              <a:t>2.10.2.	Moneygram</a:t>
            </a:r>
          </a:p>
          <a:p>
            <a:pPr marL="0" indent="0">
              <a:buNone/>
            </a:pPr>
            <a:r>
              <a:rPr lang="tr-TR" smtClean="0"/>
              <a:t>	Bu </a:t>
            </a:r>
            <a:r>
              <a:rPr lang="tr-TR"/>
              <a:t>hizmetten faydalanabilmek için yurt geneline yayılmış Online hizmet ağına sahip herhangi  bir  banka  şubesine  aşağıda   belirtilen</a:t>
            </a:r>
          </a:p>
          <a:p>
            <a:pPr marL="0" indent="0">
              <a:buNone/>
            </a:pPr>
            <a:r>
              <a:rPr lang="tr-TR"/>
              <a:t>belgelerle birlikte başvuruda bulunarak, çekle işleyen vadesiz mevduat hesabı açtırmak yeterli olacaktır.</a:t>
            </a:r>
          </a:p>
          <a:p>
            <a:pPr marL="0" indent="0">
              <a:buNone/>
            </a:pPr>
            <a:r>
              <a:rPr lang="tr-TR" smtClean="0"/>
              <a:t>•</a:t>
            </a:r>
            <a:r>
              <a:rPr lang="tr-TR"/>
              <a:t>	Firmanın hesap açılışına ilişkin yazılı talimatı,</a:t>
            </a:r>
          </a:p>
          <a:p>
            <a:pPr marL="0" indent="0">
              <a:buNone/>
            </a:pPr>
            <a:r>
              <a:rPr lang="tr-TR"/>
              <a:t>•	Ticaret Sicil Gazetesi fotokopisi ,</a:t>
            </a:r>
          </a:p>
          <a:p>
            <a:pPr marL="0" indent="0">
              <a:buNone/>
            </a:pPr>
            <a:r>
              <a:rPr lang="tr-TR"/>
              <a:t>•	Oda kayıt belgesi,</a:t>
            </a:r>
          </a:p>
          <a:p>
            <a:pPr marL="0" indent="0">
              <a:buNone/>
            </a:pPr>
            <a:r>
              <a:rPr lang="tr-TR"/>
              <a:t> </a:t>
            </a:r>
            <a:r>
              <a:rPr lang="tr-TR" smtClean="0"/>
              <a:t>•</a:t>
            </a:r>
            <a:r>
              <a:rPr lang="tr-TR"/>
              <a:t>	Şirket imza sirküleri,</a:t>
            </a:r>
          </a:p>
          <a:p>
            <a:pPr marL="0" indent="0">
              <a:buNone/>
            </a:pPr>
            <a:r>
              <a:rPr lang="tr-TR"/>
              <a:t>•	Şirketi temsile yetkili kişi/kişilerin kimlik fotokopisi, bu kişilere ait geçerlilik süresi 3 yılı aşmamış noter tasdikli imza sirküleri,</a:t>
            </a:r>
          </a:p>
          <a:p>
            <a:pPr marL="0" indent="0">
              <a:buNone/>
            </a:pPr>
            <a:r>
              <a:rPr lang="tr-TR"/>
              <a:t>•	Vergi levhası fotokopisi.</a:t>
            </a:r>
          </a:p>
          <a:p>
            <a:pPr marL="0" indent="0">
              <a:buNone/>
            </a:pPr>
            <a:r>
              <a:rPr lang="tr-TR"/>
              <a:t>•	Sürekli çek basım programı ise, ödemelerini ağırlıklı olarak çek ile yapan firmaların çeklerini seri bir şekilde otomatik olarak üretmesini sağlayan ve oluşan operasyonel yüklerin azaltılmasını amaçlayan bir programdır.</a:t>
            </a:r>
          </a:p>
          <a:p>
            <a:pPr marL="0" indent="0">
              <a:buNone/>
            </a:pPr>
            <a:endParaRPr lang="tr-TR"/>
          </a:p>
        </p:txBody>
      </p:sp>
    </p:spTree>
    <p:extLst>
      <p:ext uri="{BB962C8B-B14F-4D97-AF65-F5344CB8AC3E}">
        <p14:creationId xmlns:p14="http://schemas.microsoft.com/office/powerpoint/2010/main" val="171373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marL="0" indent="0">
              <a:buNone/>
            </a:pPr>
            <a:r>
              <a:rPr lang="tr-TR"/>
              <a:t>	Sistemin işleyişi;</a:t>
            </a:r>
          </a:p>
          <a:p>
            <a:pPr marL="0" indent="0">
              <a:buNone/>
            </a:pPr>
            <a:r>
              <a:rPr lang="tr-TR"/>
              <a:t>Şirketlerin sürekli çek keşide ettiği müşteriler veri tabanına kaydedilir. Sadece tutar girişleri yazılarak çek kesilir. Şirkete sağlanan muhasebe entegrasyonu opsiyonuyla kesilen çeklerin otomatik kaydı yaratılır. Hizmet bankaların belirlemiş olduğu ücret karşılığında verilir.</a:t>
            </a:r>
          </a:p>
          <a:p>
            <a:pPr marL="0" indent="0">
              <a:buNone/>
            </a:pPr>
            <a:endParaRPr lang="tr-TR"/>
          </a:p>
        </p:txBody>
      </p:sp>
    </p:spTree>
    <p:extLst>
      <p:ext uri="{BB962C8B-B14F-4D97-AF65-F5344CB8AC3E}">
        <p14:creationId xmlns:p14="http://schemas.microsoft.com/office/powerpoint/2010/main" val="4154415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480720"/>
          </a:xfrm>
        </p:spPr>
        <p:txBody>
          <a:bodyPr>
            <a:normAutofit fontScale="92500" lnSpcReduction="20000"/>
          </a:bodyPr>
          <a:lstStyle/>
          <a:p>
            <a:pPr marL="0" indent="0">
              <a:buNone/>
            </a:pPr>
            <a:r>
              <a:rPr lang="tr-TR" b="1"/>
              <a:t>	MoneyGram nedir?</a:t>
            </a:r>
          </a:p>
          <a:p>
            <a:pPr marL="0" indent="0">
              <a:buNone/>
            </a:pPr>
            <a:r>
              <a:rPr lang="tr-TR"/>
              <a:t>Moneygram yurtdışına hızlı para aktarımına olanak sağlayan bir sistemdir. Bu sistem kapsamında:</a:t>
            </a:r>
          </a:p>
          <a:p>
            <a:pPr marL="0" indent="0">
              <a:buNone/>
            </a:pPr>
            <a:endParaRPr lang="tr-TR"/>
          </a:p>
          <a:p>
            <a:pPr marL="0" indent="0">
              <a:buNone/>
            </a:pPr>
            <a:r>
              <a:rPr lang="tr-TR" smtClean="0"/>
              <a:t>	Bulunduğunuz </a:t>
            </a:r>
            <a:r>
              <a:rPr lang="tr-TR"/>
              <a:t>noktadan diğer bir ülkeye bankamızda hesabınız olmasa bile acil ve anında havale gönderebilir, adınıza gelen bir havaleyi alabilirsiniz.</a:t>
            </a:r>
          </a:p>
          <a:p>
            <a:pPr marL="0" indent="0">
              <a:buNone/>
            </a:pPr>
            <a:r>
              <a:rPr lang="tr-TR" smtClean="0"/>
              <a:t>	Moneygram </a:t>
            </a:r>
            <a:r>
              <a:rPr lang="tr-TR"/>
              <a:t>para transferi sayesinde dünyanın 170 ülkesinde banka hesabına gerek duyulmadan, sadece kimlik ibrazı ile gönderim ve ödeme işlemi gerçekleştirilir.</a:t>
            </a:r>
          </a:p>
          <a:p>
            <a:pPr marL="0" indent="0">
              <a:buNone/>
            </a:pPr>
            <a:r>
              <a:rPr lang="tr-TR" smtClean="0"/>
              <a:t>	Havale </a:t>
            </a:r>
            <a:r>
              <a:rPr lang="tr-TR"/>
              <a:t>işlemi, siz ve alıcı arasında MoneyGram sistemi kullanılarak online onay alınması yoluyla gerçekleşir.</a:t>
            </a:r>
          </a:p>
          <a:p>
            <a:pPr marL="0" indent="0">
              <a:buNone/>
            </a:pPr>
            <a:r>
              <a:rPr lang="tr-TR"/>
              <a:t>	Avantajları nelerdir?</a:t>
            </a:r>
          </a:p>
          <a:p>
            <a:pPr marL="0" indent="0">
              <a:buNone/>
            </a:pPr>
            <a:r>
              <a:rPr lang="tr-TR"/>
              <a:t>•	Son derece pratik! İşlem süreniz ortalama sadece on dakika sürer.</a:t>
            </a:r>
          </a:p>
          <a:p>
            <a:pPr marL="0" indent="0">
              <a:buNone/>
            </a:pPr>
            <a:r>
              <a:rPr lang="tr-TR"/>
              <a:t>•	Onay alınır alınmaz, alıcınıza ödeme anında yapılabilir.</a:t>
            </a:r>
          </a:p>
          <a:p>
            <a:pPr marL="0" indent="0">
              <a:buNone/>
            </a:pPr>
            <a:r>
              <a:rPr lang="tr-TR"/>
              <a:t>•	Sizin belirleyeceğiniz ve sadece alıcının yanıtlayabileceği bir test sorusu ile azami derecede güvenli bir sistemdir.</a:t>
            </a:r>
          </a:p>
          <a:p>
            <a:pPr marL="0" indent="0">
              <a:buNone/>
            </a:pPr>
            <a:r>
              <a:rPr lang="tr-TR"/>
              <a:t>•	Hiçbir ek ücret ödemeksizin havale edilen tutarınızla birlikte alıcıya 10 sözcüğe kadar mesaj yollayabilirsiniz.</a:t>
            </a:r>
          </a:p>
          <a:p>
            <a:pPr marL="0" indent="0">
              <a:buNone/>
            </a:pPr>
            <a:endParaRPr lang="tr-TR"/>
          </a:p>
        </p:txBody>
      </p:sp>
    </p:spTree>
    <p:extLst>
      <p:ext uri="{BB962C8B-B14F-4D97-AF65-F5344CB8AC3E}">
        <p14:creationId xmlns:p14="http://schemas.microsoft.com/office/powerpoint/2010/main" val="2781960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692696"/>
            <a:ext cx="8784976" cy="5472608"/>
          </a:xfrm>
        </p:spPr>
        <p:txBody>
          <a:bodyPr>
            <a:normAutofit/>
          </a:bodyPr>
          <a:lstStyle/>
          <a:p>
            <a:pPr marL="0" indent="0">
              <a:buNone/>
            </a:pPr>
            <a:r>
              <a:rPr lang="tr-TR"/>
              <a:t>	Bu sistemi nerelerde kullanabilirim?</a:t>
            </a:r>
          </a:p>
          <a:p>
            <a:pPr marL="0" indent="0">
              <a:buNone/>
            </a:pPr>
            <a:r>
              <a:rPr lang="tr-TR"/>
              <a:t>MoneyGram işlemlerinizi, banka şubelerinde yapabilirsiniz. Sınırsız Bankacılık üyesiyseniz bankanızda Amerikan doları cinsinden döviz hesabınız varsa send işlemlerinizi İnternet Şubesi ve Telefon Bankacılığı kanallarıyla da işlemlerinizi gerçekleştirebilirsiniz.</a:t>
            </a:r>
          </a:p>
          <a:p>
            <a:pPr marL="0" indent="0">
              <a:buNone/>
            </a:pPr>
            <a:endParaRPr lang="tr-TR"/>
          </a:p>
          <a:p>
            <a:pPr marL="0" indent="0">
              <a:buNone/>
            </a:pPr>
            <a:r>
              <a:rPr lang="tr-TR"/>
              <a:t>Dünyanın dört bir yanındaki MoneyGram acenteleri arasında finans kuruluşları, benzin istasyonları, postaneler, marketler ve ülkemizde bulunmayan, fakat yutdışında, özellikle A.B.D.'de yaygın şekilde kullanılan ‘Money Order' ofisleri yer almaktadır.</a:t>
            </a:r>
          </a:p>
          <a:p>
            <a:pPr marL="0" indent="0">
              <a:buNone/>
            </a:pPr>
            <a:endParaRPr lang="tr-TR"/>
          </a:p>
        </p:txBody>
      </p:sp>
    </p:spTree>
    <p:extLst>
      <p:ext uri="{BB962C8B-B14F-4D97-AF65-F5344CB8AC3E}">
        <p14:creationId xmlns:p14="http://schemas.microsoft.com/office/powerpoint/2010/main" val="3015116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980728"/>
            <a:ext cx="8856984" cy="5256584"/>
          </a:xfrm>
        </p:spPr>
        <p:txBody>
          <a:bodyPr>
            <a:normAutofit lnSpcReduction="10000"/>
          </a:bodyPr>
          <a:lstStyle/>
          <a:p>
            <a:pPr marL="0" indent="0">
              <a:buNone/>
            </a:pPr>
            <a:r>
              <a:rPr lang="tr-TR" b="1"/>
              <a:t>	MoneyGram'ı kimler kullanabilir?</a:t>
            </a:r>
          </a:p>
          <a:p>
            <a:pPr marL="0" indent="0">
              <a:buNone/>
            </a:pPr>
            <a:r>
              <a:rPr lang="tr-TR"/>
              <a:t>Güvenli ve hızlı bir şekilde uluslararası para transferi gerçekleştirmek isteyen herkes MoneyGram servisini kullanabilir.</a:t>
            </a:r>
          </a:p>
          <a:p>
            <a:pPr marL="0" indent="0">
              <a:buNone/>
            </a:pPr>
            <a:r>
              <a:rPr lang="tr-TR" b="1"/>
              <a:t>	Hangi durumlarda MoneyGram kullanabilirim?</a:t>
            </a:r>
          </a:p>
          <a:p>
            <a:pPr marL="0" indent="0">
              <a:buNone/>
            </a:pPr>
            <a:r>
              <a:rPr lang="tr-TR"/>
              <a:t>•	Başka bir şehir ya da ülkede yaşayan bir arkadaşınıza, akrabanıza ya da çalışanınıza acil para göndermeniz gerektiğinde,</a:t>
            </a:r>
          </a:p>
          <a:p>
            <a:pPr marL="0" indent="0">
              <a:buNone/>
            </a:pPr>
            <a:r>
              <a:rPr lang="tr-TR"/>
              <a:t>•	Yurtdışında cüzdanınızın çalınması ya da parasız kalmanız durumunda ülkenize dönebilmeniz için,</a:t>
            </a:r>
          </a:p>
          <a:p>
            <a:pPr marL="0" indent="0">
              <a:buNone/>
            </a:pPr>
            <a:r>
              <a:rPr lang="tr-TR"/>
              <a:t>•	Yurtdışında okuyan çocuğunuzun paraya acil ihtiyacı olduğunda,</a:t>
            </a:r>
          </a:p>
          <a:p>
            <a:pPr marL="0" indent="0">
              <a:buNone/>
            </a:pPr>
            <a:r>
              <a:rPr lang="tr-TR"/>
              <a:t>•	Ailenize para göndermeniz gerektiğinde,</a:t>
            </a:r>
          </a:p>
          <a:p>
            <a:pPr marL="0" indent="0">
              <a:buNone/>
            </a:pPr>
            <a:r>
              <a:rPr lang="tr-TR"/>
              <a:t>•	Ve diğer tüm uluslararası anında kullanıma hazır para aktarımı işlemlerinizde MoneyGram sistemini kullanabilirsiniz.</a:t>
            </a:r>
          </a:p>
          <a:p>
            <a:pPr marL="0" indent="0">
              <a:buNone/>
            </a:pPr>
            <a:endParaRPr lang="tr-TR"/>
          </a:p>
        </p:txBody>
      </p:sp>
    </p:spTree>
    <p:extLst>
      <p:ext uri="{BB962C8B-B14F-4D97-AF65-F5344CB8AC3E}">
        <p14:creationId xmlns:p14="http://schemas.microsoft.com/office/powerpoint/2010/main" val="1565833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856984" cy="6552728"/>
          </a:xfrm>
        </p:spPr>
        <p:txBody>
          <a:bodyPr>
            <a:normAutofit fontScale="92500"/>
          </a:bodyPr>
          <a:lstStyle/>
          <a:p>
            <a:pPr marL="0" indent="0">
              <a:buNone/>
            </a:pPr>
            <a:r>
              <a:rPr lang="tr-TR" b="1"/>
              <a:t>2.10.3.	Akıllı SMS</a:t>
            </a:r>
          </a:p>
          <a:p>
            <a:pPr marL="0" indent="0">
              <a:buNone/>
            </a:pPr>
            <a:r>
              <a:rPr lang="tr-TR"/>
              <a:t>Akıllı Şifre ailesinden biri olan "Akıllı SMS", İnternet Bankacılığı’nı kullanarak yapacağınız, her türlü para transferi ve ödeme işlemleriniz için cep telefonunuza "Tek Kullanımlık Onay Şifresi" gönderme sistemidir.</a:t>
            </a:r>
          </a:p>
          <a:p>
            <a:pPr marL="0" indent="0">
              <a:buNone/>
            </a:pPr>
            <a:r>
              <a:rPr lang="tr-TR"/>
              <a:t>	Akıllı SMS Hangi İşlemler İçin Kullanılır?</a:t>
            </a:r>
          </a:p>
          <a:p>
            <a:pPr marL="0" indent="0">
              <a:buNone/>
            </a:pPr>
            <a:r>
              <a:rPr lang="tr-TR"/>
              <a:t>•	EFT / Düzenli EFT</a:t>
            </a:r>
          </a:p>
          <a:p>
            <a:pPr marL="0" indent="0">
              <a:buNone/>
            </a:pPr>
            <a:r>
              <a:rPr lang="tr-TR"/>
              <a:t>•	Diğer bankalara ait kredi kartlarının ödemesi</a:t>
            </a:r>
          </a:p>
          <a:p>
            <a:pPr marL="0" indent="0">
              <a:buNone/>
            </a:pPr>
            <a:r>
              <a:rPr lang="tr-TR"/>
              <a:t>•	Başkalarının adına olan Worldcardların ödemesi</a:t>
            </a:r>
          </a:p>
          <a:p>
            <a:pPr marL="0" indent="0">
              <a:buNone/>
            </a:pPr>
            <a:r>
              <a:rPr lang="tr-TR"/>
              <a:t>•	Başkalarının adına olan, bankamızın diğer kredi kartlarının ödemesi,</a:t>
            </a:r>
          </a:p>
          <a:p>
            <a:pPr marL="0" indent="0">
              <a:buNone/>
            </a:pPr>
            <a:r>
              <a:rPr lang="tr-TR"/>
              <a:t>•	Başka hesaplara virman / ileri tarihli virman</a:t>
            </a:r>
          </a:p>
          <a:p>
            <a:pPr marL="0" indent="0">
              <a:buNone/>
            </a:pPr>
            <a:r>
              <a:rPr lang="tr-TR"/>
              <a:t>•	Düzenli para transferi</a:t>
            </a:r>
          </a:p>
          <a:p>
            <a:pPr marL="0" indent="0">
              <a:buNone/>
            </a:pPr>
            <a:r>
              <a:rPr lang="tr-TR"/>
              <a:t>•	Moneygram</a:t>
            </a:r>
          </a:p>
          <a:p>
            <a:pPr marL="0" indent="0">
              <a:buNone/>
            </a:pPr>
            <a:r>
              <a:rPr lang="tr-TR"/>
              <a:t>•	Sanal Kart limit değişikliği</a:t>
            </a:r>
          </a:p>
          <a:p>
            <a:pPr marL="0" indent="0">
              <a:buNone/>
            </a:pPr>
            <a:r>
              <a:rPr lang="tr-TR"/>
              <a:t>Akıllı SMS için hiçbir ücret ödemenize gerek yok. Tek kullanımlık şifrenizin cep telefonunuza gönderim ücreti bankamız tarafından karşılanmaktadır.</a:t>
            </a:r>
          </a:p>
          <a:p>
            <a:pPr marL="0" indent="0">
              <a:buNone/>
            </a:pPr>
            <a:endParaRPr lang="tr-TR"/>
          </a:p>
        </p:txBody>
      </p:sp>
    </p:spTree>
    <p:extLst>
      <p:ext uri="{BB962C8B-B14F-4D97-AF65-F5344CB8AC3E}">
        <p14:creationId xmlns:p14="http://schemas.microsoft.com/office/powerpoint/2010/main" val="287694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764704"/>
            <a:ext cx="8640960" cy="5255096"/>
          </a:xfrm>
        </p:spPr>
        <p:txBody>
          <a:bodyPr>
            <a:normAutofit/>
          </a:bodyPr>
          <a:lstStyle/>
          <a:p>
            <a:pPr marL="0" indent="0">
              <a:buNone/>
            </a:pPr>
            <a:r>
              <a:rPr lang="tr-TR" b="1"/>
              <a:t>	Neden Akıllı SMS?</a:t>
            </a:r>
          </a:p>
          <a:p>
            <a:pPr marL="0" indent="0">
              <a:buNone/>
            </a:pPr>
            <a:r>
              <a:rPr lang="tr-TR"/>
              <a:t>•	Riskli işlemleriniz için iki kademeli güvenlik sağlar.</a:t>
            </a:r>
          </a:p>
          <a:p>
            <a:pPr marL="0" indent="0">
              <a:buNone/>
            </a:pPr>
            <a:r>
              <a:rPr lang="tr-TR"/>
              <a:t>•	Akıllı SMS ile gönderilen şifreniz sadece bir kez kullanılabilir. Ele geçirilse bile tekrar kullanılamaz.</a:t>
            </a:r>
          </a:p>
          <a:p>
            <a:pPr marL="0" indent="0">
              <a:buNone/>
            </a:pPr>
            <a:r>
              <a:rPr lang="tr-TR"/>
              <a:t>•	Ekstra güvenlik için ek şifre hatırlamak zorunda değilsiniz.</a:t>
            </a:r>
          </a:p>
          <a:p>
            <a:pPr marL="0" indent="0">
              <a:buNone/>
            </a:pPr>
            <a:r>
              <a:rPr lang="tr-TR"/>
              <a:t>•	Ekstra güvenlikle birlikte para çıkışı ve ödeme işlemlerini yapmaya devam etmenizi sağlar.</a:t>
            </a:r>
          </a:p>
          <a:p>
            <a:pPr marL="0" indent="0">
              <a:buNone/>
            </a:pPr>
            <a:r>
              <a:rPr lang="tr-TR"/>
              <a:t>•	Ekstra güvenliğe ücretsiz sahip olabilirsiniz!!!</a:t>
            </a:r>
          </a:p>
          <a:p>
            <a:pPr marL="0" indent="0">
              <a:buNone/>
            </a:pPr>
            <a:r>
              <a:rPr lang="tr-TR"/>
              <a:t>•	Başvurunuzla birlikte hemen kullanmaya başlayabilirsiniz</a:t>
            </a:r>
          </a:p>
          <a:p>
            <a:pPr marL="0" indent="0">
              <a:buNone/>
            </a:pPr>
            <a:endParaRPr lang="tr-TR"/>
          </a:p>
        </p:txBody>
      </p:sp>
    </p:spTree>
    <p:extLst>
      <p:ext uri="{BB962C8B-B14F-4D97-AF65-F5344CB8AC3E}">
        <p14:creationId xmlns:p14="http://schemas.microsoft.com/office/powerpoint/2010/main" val="191828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336704"/>
          </a:xfrm>
        </p:spPr>
        <p:txBody>
          <a:bodyPr>
            <a:normAutofit fontScale="92500" lnSpcReduction="10000"/>
          </a:bodyPr>
          <a:lstStyle/>
          <a:p>
            <a:pPr marL="0" indent="0">
              <a:buNone/>
            </a:pPr>
            <a:r>
              <a:rPr lang="tr-TR" b="1"/>
              <a:t>1.2.	Örgüt Yapısı</a:t>
            </a:r>
          </a:p>
          <a:p>
            <a:pPr marL="0" indent="0">
              <a:buNone/>
            </a:pPr>
            <a:r>
              <a:rPr lang="tr-TR" smtClean="0"/>
              <a:t>	Her </a:t>
            </a:r>
            <a:r>
              <a:rPr lang="tr-TR"/>
              <a:t>işletmede olduğu gibi banka işletmelerinde de başarılı sonuçlar  alınabilmesi, etkili, kolay bir biçimde yönetilmesini sağlayacak bir organizasyona sahip olmasına bağlıdır.</a:t>
            </a:r>
          </a:p>
          <a:p>
            <a:pPr marL="0" indent="0">
              <a:buNone/>
            </a:pPr>
            <a:r>
              <a:rPr lang="tr-TR" smtClean="0"/>
              <a:t>	Bankaların </a:t>
            </a:r>
            <a:r>
              <a:rPr lang="tr-TR"/>
              <a:t>organizasyon biçim ve yapıları kendi aralarında çok çeşitlilik gösterdiği gibi bankaların kendi şubeleri daönemli farklılıklar gösterebilmektedir. Bazı şubeler tüm işlemlerin (kurumsal, ticari ve bireysel) yapıldığı büyük şubeler olarak örgütlenirken, bazı şubeler sadece kurumsal kredi vermek üzere, bazıları sadece bireysel işlemler için ve bazıları da sadece ticari işlemleri yoğun olan orta ve küçük boy firmalarla çalışmak üzere örgütlenmektedirler.</a:t>
            </a:r>
          </a:p>
          <a:p>
            <a:pPr marL="0" indent="0">
              <a:buNone/>
            </a:pPr>
            <a:endParaRPr lang="tr-TR"/>
          </a:p>
          <a:p>
            <a:pPr marL="0" indent="0">
              <a:buNone/>
            </a:pPr>
            <a:r>
              <a:rPr lang="tr-TR" smtClean="0"/>
              <a:t>	Bankaların </a:t>
            </a:r>
            <a:r>
              <a:rPr lang="tr-TR"/>
              <a:t>kurumsal yönetime ilişkin yapı ve süreçler ve bunlara ilişkin ilkeler Sermaye Piyasası Kurulu ile kuruluş birliklerinin de görüşü alınarak Kurul tarafından belirlenir.</a:t>
            </a:r>
          </a:p>
          <a:p>
            <a:pPr marL="0" indent="0">
              <a:buNone/>
            </a:pPr>
            <a:r>
              <a:rPr lang="tr-TR" smtClean="0"/>
              <a:t>	Bankaların </a:t>
            </a:r>
            <a:r>
              <a:rPr lang="tr-TR"/>
              <a:t>yönetim yapıları, üst yönetim organları, genel müdürlük ve şubeler  şeklinde sıralanabilir.</a:t>
            </a:r>
          </a:p>
          <a:p>
            <a:pPr marL="0" indent="0">
              <a:buNone/>
            </a:pPr>
            <a:endParaRPr lang="tr-TR" smtClean="0"/>
          </a:p>
        </p:txBody>
      </p:sp>
    </p:spTree>
    <p:extLst>
      <p:ext uri="{BB962C8B-B14F-4D97-AF65-F5344CB8AC3E}">
        <p14:creationId xmlns:p14="http://schemas.microsoft.com/office/powerpoint/2010/main" val="2142882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268760"/>
            <a:ext cx="8784976" cy="4824536"/>
          </a:xfrm>
        </p:spPr>
        <p:txBody>
          <a:bodyPr/>
          <a:lstStyle/>
          <a:p>
            <a:pPr marL="0" indent="0">
              <a:buNone/>
            </a:pPr>
            <a:r>
              <a:rPr lang="tr-TR" b="1"/>
              <a:t>2.10.4.	Swift</a:t>
            </a:r>
          </a:p>
          <a:p>
            <a:pPr marL="0" indent="0">
              <a:buNone/>
            </a:pPr>
            <a:r>
              <a:rPr lang="tr-TR" smtClean="0"/>
              <a:t>	SWIFT </a:t>
            </a:r>
            <a:r>
              <a:rPr lang="tr-TR"/>
              <a:t>(Society for Worldwide Interbank Financial Telecommunication) dünya çapında bankalar arasında elektronik fon transferi sağlayan bir sistemdir. Bankalararası ödeme transferlerinin bir kaç dakika içinde gerçekleşmesini sağlayan bu sistem 1973 yılında kuruldu ve 1977 yılında fiilen çalışmaya başladı. 6 bine yakın üyesi bulunan sistemden günde 3 milyon mesaj geçiliyor.</a:t>
            </a:r>
          </a:p>
          <a:p>
            <a:pPr marL="0" indent="0">
              <a:buNone/>
            </a:pPr>
            <a:endParaRPr lang="tr-TR"/>
          </a:p>
        </p:txBody>
      </p:sp>
    </p:spTree>
    <p:extLst>
      <p:ext uri="{BB962C8B-B14F-4D97-AF65-F5344CB8AC3E}">
        <p14:creationId xmlns:p14="http://schemas.microsoft.com/office/powerpoint/2010/main" val="3236608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620688"/>
            <a:ext cx="8856984" cy="5688632"/>
          </a:xfrm>
        </p:spPr>
        <p:txBody>
          <a:bodyPr>
            <a:normAutofit/>
          </a:bodyPr>
          <a:lstStyle/>
          <a:p>
            <a:pPr marL="0" indent="0">
              <a:buNone/>
            </a:pPr>
            <a:r>
              <a:rPr lang="tr-TR" b="1"/>
              <a:t>2.10.5.	IBAN</a:t>
            </a:r>
          </a:p>
          <a:p>
            <a:pPr marL="0" indent="0">
              <a:buNone/>
            </a:pPr>
            <a:r>
              <a:rPr lang="tr-TR" smtClean="0"/>
              <a:t>	Avrupa </a:t>
            </a:r>
            <a:r>
              <a:rPr lang="tr-TR"/>
              <a:t>Birliği düzenlemeleri çerçevesinde, ülkeler arasında gerçekleştirlern para transferlerinin hızı ile kalitesini artırmak ve maliyetlerini düşürmek amacıyla International Bank Account Number-IBAN adı verilen uluslararası banka hesap numarası standardı geliştirilmiştir. IBAN bugün 33 Avrupa ülkesinde </a:t>
            </a:r>
            <a:r>
              <a:rPr lang="tr-TR" smtClean="0"/>
              <a:t>Kullanılmaktadır. 	</a:t>
            </a:r>
          </a:p>
          <a:p>
            <a:pPr marL="0" indent="0">
              <a:buNone/>
            </a:pPr>
            <a:r>
              <a:rPr lang="tr-TR"/>
              <a:t>	</a:t>
            </a:r>
            <a:endParaRPr lang="tr-TR" smtClean="0"/>
          </a:p>
          <a:p>
            <a:pPr marL="0" indent="0">
              <a:buNone/>
            </a:pPr>
            <a:r>
              <a:rPr lang="tr-TR"/>
              <a:t>	</a:t>
            </a:r>
            <a:r>
              <a:rPr lang="tr-TR" smtClean="0"/>
              <a:t>IBAN’ın </a:t>
            </a:r>
            <a:r>
              <a:rPr lang="tr-TR"/>
              <a:t>amacı Avrupa ülkelerindeki banka ve diğer finansal kurumlar aracılığı ile gerçekleştirilen para transferlerindeki hataları ve bundan doğan gecikmeleri engellemektir. IBAN sayesinde transfer edilen para daha hızlı ve hatasız bir biçimde göndericinin hesabından alıcının hesabına geçmekte; böylece, işlemlerde oluşan hatalardan kaynaklanan bekleme süreleri ve ek maliyetler ortadan kalkmaktadır.</a:t>
            </a:r>
          </a:p>
          <a:p>
            <a:pPr marL="0" indent="0">
              <a:buNone/>
            </a:pPr>
            <a:endParaRPr lang="tr-TR"/>
          </a:p>
        </p:txBody>
      </p:sp>
    </p:spTree>
    <p:extLst>
      <p:ext uri="{BB962C8B-B14F-4D97-AF65-F5344CB8AC3E}">
        <p14:creationId xmlns:p14="http://schemas.microsoft.com/office/powerpoint/2010/main" val="633588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normAutofit fontScale="77500" lnSpcReduction="20000"/>
          </a:bodyPr>
          <a:lstStyle/>
          <a:p>
            <a:pPr marL="0" indent="0">
              <a:buNone/>
            </a:pPr>
            <a:r>
              <a:rPr lang="tr-TR" b="1"/>
              <a:t>2.10.6.	Bankaların Sunduğu Tahsilat Çözümleri</a:t>
            </a:r>
          </a:p>
          <a:p>
            <a:pPr marL="0" indent="0">
              <a:buNone/>
            </a:pPr>
            <a:r>
              <a:rPr lang="tr-TR"/>
              <a:t>	Doğrudan borçlandırma sistemi; Kurumsal ve ticari firmaların bayi veya müşterilerinden yapacakları fatura tahsilatlarının otomatik olarak </a:t>
            </a:r>
            <a:r>
              <a:rPr lang="tr-TR" smtClean="0"/>
              <a:t>banka </a:t>
            </a:r>
            <a:r>
              <a:rPr lang="tr-TR"/>
              <a:t>tarafından gerçekleştirilmesidir.</a:t>
            </a:r>
          </a:p>
          <a:p>
            <a:pPr marL="0" indent="0">
              <a:buNone/>
            </a:pPr>
            <a:endParaRPr lang="tr-TR" smtClean="0"/>
          </a:p>
          <a:p>
            <a:pPr marL="0" indent="0">
              <a:buNone/>
            </a:pPr>
            <a:r>
              <a:rPr lang="tr-TR" smtClean="0"/>
              <a:t>	POS hizmetleri (YTL,YP POS, mail order,sanal POS, mobil POS); Satışlarını kredi kartı veya banka kartı kartında tahsilat yaparak gerçekleştiren firmalara sunulan bir nakit yönetimi hizmetidir.</a:t>
            </a:r>
          </a:p>
          <a:p>
            <a:pPr marL="0" indent="0">
              <a:buNone/>
            </a:pPr>
            <a:endParaRPr lang="tr-TR"/>
          </a:p>
          <a:p>
            <a:pPr marL="0" indent="0">
              <a:buNone/>
            </a:pPr>
            <a:r>
              <a:rPr lang="tr-TR"/>
              <a:t>	Nakit ve çek toplama hizmeti; Tahsilatlarını yoğun olarak çekle gerçekleştiren firmaların çek bilgilerinin ve bankada oluşan akıbet bilgilerinin muhasebe sistemlerine girişi aşamasında ortaya çıkan operasyonel iş yükünü ortadan kaldırmayı amaçlayan bir sistemdir.</a:t>
            </a:r>
          </a:p>
          <a:p>
            <a:pPr marL="0" indent="0">
              <a:buNone/>
            </a:pPr>
            <a:endParaRPr lang="tr-TR"/>
          </a:p>
          <a:p>
            <a:pPr marL="0" indent="0">
              <a:buNone/>
            </a:pPr>
            <a:r>
              <a:rPr lang="tr-TR"/>
              <a:t>	Havuz hesap; Şirketlerin banka şubeleri nezdinde bulunan hesap bakiyelerinin istenilen saatlerde, belirtilen havuz hesaba otomatik olarak transfer edilmesini sağlayan bir Nakit Yönetimi Hizmetidir. Otomatik olarak çalışan havuz hesap sistemi ile veya şirket merkezi tarafından on-line olarak, yapılan tahsilatlar merkez (ana hesap) tahsilat hesabında toplanır.</a:t>
            </a:r>
          </a:p>
          <a:p>
            <a:pPr marL="0" indent="0">
              <a:buNone/>
            </a:pPr>
            <a:r>
              <a:rPr lang="tr-TR" smtClean="0"/>
              <a:t></a:t>
            </a:r>
            <a:r>
              <a:rPr lang="tr-TR"/>
              <a:t>	Gümrük vergisi ödemeleri; Şirketlerin gümrük vergisi ödemeleri, bankalara verilecek bir talimat ile ya da Kurumsal/ Ticari İnternet Bankacılığı aracılığıyla şirket hesabından yapılabilmektedir. Ödemenin yapıldığını gösteren ve gümrüklerde geçerli olan “gümrük vergi alındı makbuzu” Kurumsal/ Ticari İnternet Bankacılığı aracılığıyla yazdırılabilmektedir. Makbuzun, gümrükçüye en en yakın banka şubesinden alınması da mümkündür.</a:t>
            </a:r>
          </a:p>
          <a:p>
            <a:pPr marL="0" indent="0">
              <a:buNone/>
            </a:pPr>
            <a:endParaRPr lang="tr-TR"/>
          </a:p>
        </p:txBody>
      </p:sp>
    </p:spTree>
    <p:extLst>
      <p:ext uri="{BB962C8B-B14F-4D97-AF65-F5344CB8AC3E}">
        <p14:creationId xmlns:p14="http://schemas.microsoft.com/office/powerpoint/2010/main" val="3605666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771800" y="1988840"/>
            <a:ext cx="3456384" cy="1582688"/>
          </a:xfrm>
        </p:spPr>
        <p:txBody>
          <a:bodyPr>
            <a:normAutofit/>
          </a:bodyPr>
          <a:lstStyle/>
          <a:p>
            <a:pPr marL="0" indent="0">
              <a:buNone/>
            </a:pPr>
            <a:r>
              <a:rPr lang="tr-TR" sz="9600" smtClean="0"/>
              <a:t>  </a:t>
            </a:r>
            <a:r>
              <a:rPr lang="tr-TR" sz="9600" b="1" smtClean="0"/>
              <a:t>SON</a:t>
            </a:r>
            <a:endParaRPr lang="tr-TR" sz="9600" b="1"/>
          </a:p>
        </p:txBody>
      </p:sp>
    </p:spTree>
    <p:extLst>
      <p:ext uri="{BB962C8B-B14F-4D97-AF65-F5344CB8AC3E}">
        <p14:creationId xmlns:p14="http://schemas.microsoft.com/office/powerpoint/2010/main" val="8651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336704"/>
          </a:xfrm>
        </p:spPr>
        <p:txBody>
          <a:bodyPr>
            <a:normAutofit/>
          </a:bodyPr>
          <a:lstStyle/>
          <a:p>
            <a:pPr marL="0" indent="0">
              <a:buNone/>
            </a:pPr>
            <a:r>
              <a:rPr lang="tr-TR" b="1"/>
              <a:t>1.2.1.	Bankalarda Yönetim Organizasyonu</a:t>
            </a:r>
          </a:p>
          <a:p>
            <a:pPr marL="0" indent="0">
              <a:buNone/>
            </a:pPr>
            <a:r>
              <a:rPr lang="tr-TR"/>
              <a:t>	Genel Kurul: Banka pay sahiplerinin oluştuduğu normal olarak yılda bir kez toplanan bir organdır. Bankalarda en yüksek karar organıdır. Genel kurulda pay sahipleri; organların atanması, bilanço ve kar zarar hesapları gibi mali tabloların onayı, olağanüstü yedek akçalerin ayrılması, kar dağıtımı gibi anonim şirketlerde olduğu gibi uygulanır. Oy hakkı olan pay sahipleri bu haklarını kendileri kullanacakları gibi pay sahibi olan ya da ana sözleşmede aksine  hüküm bulunmadıkça, pay sahibi olmayan üçüncü şahıslar aracılığıyla kullanabilir.(TTK.md.360)</a:t>
            </a:r>
          </a:p>
          <a:p>
            <a:pPr marL="0" indent="0">
              <a:buNone/>
            </a:pPr>
            <a:r>
              <a:rPr lang="tr-TR"/>
              <a:t>	Yönetim Kurulu: Genel kuruldan sonra en yetkili organ yönetim kuruludur. Bankacılık Kanununa göre; bankaların yönetim kurulları genel müdür dahil beş kişiden az olamaz. Genel müdür, bulunmadığı hallerde vekili, yönetim kurulunun doğal üyesidir. Yönetim kurulu kredi açmaya yetkili üç kuruldan bir tanesidir. Kredi açma yetkisi yönetim kuruluna aittir.</a:t>
            </a:r>
          </a:p>
          <a:p>
            <a:pPr marL="0" indent="0">
              <a:buNone/>
            </a:pPr>
            <a:endParaRPr lang="tr-TR"/>
          </a:p>
        </p:txBody>
      </p:sp>
    </p:spTree>
    <p:extLst>
      <p:ext uri="{BB962C8B-B14F-4D97-AF65-F5344CB8AC3E}">
        <p14:creationId xmlns:p14="http://schemas.microsoft.com/office/powerpoint/2010/main" val="90720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a:bodyPr>
          <a:lstStyle/>
          <a:p>
            <a:pPr marL="0" indent="0">
              <a:buNone/>
            </a:pPr>
            <a:r>
              <a:rPr lang="tr-TR"/>
              <a:t>	Denetim Komitesi: Bankaların, yönetim kurullarınca yönetim kurulunun denetim ve gözetim faaliyetlerinin yerine getirilmesine yardımcı olmak üzere denetim komitesi oluşturulur. Denetim komitesi en az iki üyeden oluşur. Denetim komitesi üyeleri icrai (yürütme) görevi bulunmayan yönetim kurulu üyeleri arasından seçilir. Türkiye'de şube olarak faaliyet gösteren bankalarda ise </a:t>
            </a:r>
            <a:r>
              <a:rPr lang="tr-TR" smtClean="0"/>
              <a:t>kendisine bağlı icrai mahiyette faaliyet gösteren bir birim bulunmayan müdürler kurulu üyelerinden biri görevlendirilir.</a:t>
            </a:r>
          </a:p>
          <a:p>
            <a:pPr marL="0" indent="0">
              <a:buNone/>
            </a:pPr>
            <a:endParaRPr lang="tr-TR" smtClean="0"/>
          </a:p>
          <a:p>
            <a:pPr marL="0" indent="0">
              <a:buNone/>
            </a:pPr>
            <a:r>
              <a:rPr lang="tr-TR" smtClean="0"/>
              <a:t>	Teftiş Kurulu: Bankalar bütün birim, şube ve konsolidasyona tabi  ortaklıklarını kapsayan bir iç denetim sistemi kurmak zorundadır. Bu çerçevede, faaliyetlerin mevzuata, ana sözleşmeye, iç düzenlemelere ve bankacılık ilkelerine uygunluğu, banka müfettişleri tarafından denetlenir. Bankaların işlemlerinin bankacılık ilkeleri ve mevzuatına uygunluğunu denetlemek üzere yeteri kadar müfettiş çalıştımaları Bankacılık Kanununda zorunlu tutulmuştur. Müfettişlet teftiş kurulunu oluşturur. Teftiş kurulu başkanlığı organizasyon şeması içinde üst yönetim kademesinde değerlendirilen bağımsız bir yapı olarak yerini alır.</a:t>
            </a:r>
          </a:p>
          <a:p>
            <a:pPr marL="0" indent="0">
              <a:buNone/>
            </a:pPr>
            <a:endParaRPr lang="tr-TR"/>
          </a:p>
        </p:txBody>
      </p:sp>
    </p:spTree>
    <p:extLst>
      <p:ext uri="{BB962C8B-B14F-4D97-AF65-F5344CB8AC3E}">
        <p14:creationId xmlns:p14="http://schemas.microsoft.com/office/powerpoint/2010/main" val="113611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76672"/>
            <a:ext cx="8784976" cy="6264696"/>
          </a:xfrm>
        </p:spPr>
        <p:txBody>
          <a:bodyPr/>
          <a:lstStyle/>
          <a:p>
            <a:pPr marL="0" indent="0">
              <a:buNone/>
            </a:pPr>
            <a:r>
              <a:rPr lang="tr-TR"/>
              <a:t>	Kredi Komitesi: Kredi komitelerini görevi görevi büyük montanlı kredilerinin onaylanması veya reddedilmesi, sornlu kredilerin kontrolü ve toplam kredi portföyünün risk düzeyini en alt düzeyde tutarak faaliyetlerinin sürdürülmesi şeklinde özetlenebilir.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28634"/>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232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72</TotalTime>
  <Words>159</Words>
  <Application>Microsoft Office PowerPoint</Application>
  <PresentationFormat>Ekran Gösterisi (4:3)</PresentationFormat>
  <Paragraphs>415</Paragraphs>
  <Slides>63</Slides>
  <Notes>1</Notes>
  <HiddenSlides>0</HiddenSlides>
  <MMClips>0</MMClips>
  <ScaleCrop>false</ScaleCrop>
  <HeadingPairs>
    <vt:vector size="4" baseType="variant">
      <vt:variant>
        <vt:lpstr>Tema</vt:lpstr>
      </vt:variant>
      <vt:variant>
        <vt:i4>2</vt:i4>
      </vt:variant>
      <vt:variant>
        <vt:lpstr>Slayt Başlıkları</vt:lpstr>
      </vt:variant>
      <vt:variant>
        <vt:i4>63</vt:i4>
      </vt:variant>
    </vt:vector>
  </HeadingPairs>
  <TitlesOfParts>
    <vt:vector size="65" baseType="lpstr">
      <vt:lpstr>Hisse Senedi</vt:lpstr>
      <vt:lpstr>Üst Düzey</vt:lpstr>
      <vt:lpstr>      Bu proje Avrupa Birliği ve Türkiye Cumhuriyeti tarafından finanse edilmektedir. </vt:lpstr>
      <vt:lpstr>1. BANKALAR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KAMBİYO</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BANKA VE KAMBİYO İŞLEMLERİ</dc:title>
  <dc:creator>Baycan</dc:creator>
  <cp:lastModifiedBy>Bilal Keskin</cp:lastModifiedBy>
  <cp:revision>13</cp:revision>
  <dcterms:created xsi:type="dcterms:W3CDTF">2016-03-13T14:54:59Z</dcterms:created>
  <dcterms:modified xsi:type="dcterms:W3CDTF">2016-04-15T13:59:57Z</dcterms:modified>
</cp:coreProperties>
</file>